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79" r:id="rId2"/>
    <p:sldId id="294" r:id="rId3"/>
    <p:sldId id="270" r:id="rId4"/>
    <p:sldId id="295" r:id="rId5"/>
    <p:sldId id="298" r:id="rId6"/>
    <p:sldId id="303" r:id="rId7"/>
    <p:sldId id="304" r:id="rId8"/>
    <p:sldId id="299" r:id="rId9"/>
    <p:sldId id="287" r:id="rId10"/>
    <p:sldId id="305" r:id="rId11"/>
    <p:sldId id="301" r:id="rId12"/>
    <p:sldId id="290" r:id="rId13"/>
    <p:sldId id="291" r:id="rId14"/>
    <p:sldId id="292" r:id="rId15"/>
    <p:sldId id="293" r:id="rId16"/>
    <p:sldId id="302" r:id="rId17"/>
  </p:sldIdLst>
  <p:sldSz cx="12188825" cy="6858000"/>
  <p:notesSz cx="7010400" cy="92964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6" autoAdjust="0"/>
    <p:restoredTop sz="94280" autoAdjust="0"/>
  </p:normalViewPr>
  <p:slideViewPr>
    <p:cSldViewPr>
      <p:cViewPr varScale="1">
        <p:scale>
          <a:sx n="82" d="100"/>
          <a:sy n="82" d="100"/>
        </p:scale>
        <p:origin x="672" y="84"/>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484523444682808E-2"/>
          <c:y val="9.3450697924123111E-2"/>
          <c:w val="0.97303095311063437"/>
          <c:h val="0.8221315765926986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F52-419F-99EB-0A384E23D0A1}"/>
            </c:ext>
          </c:extLst>
        </c:ser>
        <c:ser>
          <c:idx val="1"/>
          <c:order val="1"/>
          <c:tx>
            <c:strRef>
              <c:f>Sheet1!$C$1</c:f>
              <c:strCache>
                <c:ptCount val="1"/>
                <c:pt idx="0">
                  <c:v>Series 2</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F52-419F-99EB-0A384E23D0A1}"/>
            </c:ext>
          </c:extLst>
        </c:ser>
        <c:ser>
          <c:idx val="2"/>
          <c:order val="2"/>
          <c:tx>
            <c:strRef>
              <c:f>Sheet1!$D$1</c:f>
              <c:strCache>
                <c:ptCount val="1"/>
                <c:pt idx="0">
                  <c:v>Series 3</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FF52-419F-99EB-0A384E23D0A1}"/>
            </c:ext>
          </c:extLst>
        </c:ser>
        <c:dLbls>
          <c:dLblPos val="outEnd"/>
          <c:showLegendKey val="0"/>
          <c:showVal val="1"/>
          <c:showCatName val="0"/>
          <c:showSerName val="0"/>
          <c:showPercent val="0"/>
          <c:showBubbleSize val="0"/>
        </c:dLbls>
        <c:gapWidth val="444"/>
        <c:overlap val="-90"/>
        <c:axId val="601062776"/>
        <c:axId val="601062384"/>
      </c:barChart>
      <c:catAx>
        <c:axId val="6010627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601062384"/>
        <c:crosses val="autoZero"/>
        <c:auto val="1"/>
        <c:lblAlgn val="ctr"/>
        <c:lblOffset val="100"/>
        <c:noMultiLvlLbl val="0"/>
      </c:catAx>
      <c:valAx>
        <c:axId val="601062384"/>
        <c:scaling>
          <c:orientation val="minMax"/>
        </c:scaling>
        <c:delete val="1"/>
        <c:axPos val="l"/>
        <c:numFmt formatCode="General" sourceLinked="1"/>
        <c:majorTickMark val="none"/>
        <c:minorTickMark val="none"/>
        <c:tickLblPos val="nextTo"/>
        <c:crossAx val="601062776"/>
        <c:crosses val="autoZero"/>
        <c:crossBetween val="between"/>
      </c:valAx>
      <c:spPr>
        <a:noFill/>
        <a:ln w="25400">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1.JPG"/></Relationships>
</file>

<file path=ppt/drawings/drawing1.xml><?xml version="1.0" encoding="utf-8"?>
<c:userShapes xmlns:c="http://schemas.openxmlformats.org/drawingml/2006/chart">
  <cdr:relSizeAnchor xmlns:cdr="http://schemas.openxmlformats.org/drawingml/2006/chartDrawing">
    <cdr:from>
      <cdr:x>1.23805E-7</cdr:x>
      <cdr:y>0</cdr:y>
    </cdr:from>
    <cdr:to>
      <cdr:x>1</cdr:x>
      <cdr:y>1</cdr:y>
    </cdr:to>
    <cdr:pic>
      <cdr:nvPicPr>
        <cdr:cNvPr id="2" name="Picture 1"/>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tretch xmlns:a="http://schemas.openxmlformats.org/drawingml/2006/main">
          <a:fillRect/>
        </a:stretch>
      </cdr:blipFill>
      <cdr:spPr>
        <a:xfrm xmlns:a="http://schemas.openxmlformats.org/drawingml/2006/main">
          <a:off x="1" y="0"/>
          <a:ext cx="8077199" cy="3706446"/>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954C6E1-AF92-4FB7-A013-0B520EBC30AE}" type="datetimeFigureOut">
              <a:rPr lang="en-US"/>
              <a:t>11/14/2019</a:t>
            </a:fld>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5C10850-0874-4A61-99B4-D613C5E8D9EA}" type="datetimeFigureOut">
              <a:rPr lang="en-US"/>
              <a:t>11/14/2019</a:t>
            </a:fld>
            <a:endParaRPr/>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lnSpc>
                <a:spcPct val="90000"/>
              </a:lnSpc>
            </a:pPr>
            <a:endParaRPr sz="3200">
              <a:solidFill>
                <a:schemeClr val="tx2"/>
              </a:solidFill>
            </a:endParaRPr>
          </a:p>
        </p:txBody>
      </p:sp>
      <p:sp>
        <p:nvSpPr>
          <p:cNvPr id="2" name="Title 1"/>
          <p:cNvSpPr>
            <a:spLocks noGrp="1"/>
          </p:cNvSpPr>
          <p:nvPr>
            <p:ph type="ctrTitle"/>
          </p:nvPr>
        </p:nvSpPr>
        <p:spPr>
          <a:xfrm>
            <a:off x="1218883" y="1905002"/>
            <a:ext cx="9751060" cy="2147926"/>
          </a:xfrm>
        </p:spPr>
        <p:txBody>
          <a:bodyPr anchor="ctr">
            <a:normAutofit/>
          </a:bodyPr>
          <a:lstStyle>
            <a:lvl1pPr algn="ctr">
              <a:defRPr sz="4400" cap="all" normalizeH="0" baseline="0"/>
            </a:lvl1pPr>
          </a:lstStyle>
          <a:p>
            <a:r>
              <a:rPr lang="en-US" smtClean="0"/>
              <a:t>Click to edit Master title style</a:t>
            </a:r>
            <a:endParaRPr/>
          </a:p>
        </p:txBody>
      </p:sp>
      <p:sp>
        <p:nvSpPr>
          <p:cNvPr id="3" name="Subtitle 2"/>
          <p:cNvSpPr>
            <a:spLocks noGrp="1"/>
          </p:cNvSpPr>
          <p:nvPr>
            <p:ph type="subTitle" idx="1"/>
          </p:nvPr>
        </p:nvSpPr>
        <p:spPr>
          <a:xfrm>
            <a:off x="1218883" y="4140200"/>
            <a:ext cx="975106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smtClean="0"/>
              <a:t>Click to edit Master subtitle style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smtClean="0"/>
              <a:t>Click to edit Master title style</a:t>
            </a:r>
            <a:endParaRPr/>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8" y="482600"/>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smtClean="0"/>
              <a:t>Click icon to add picture</a:t>
            </a:r>
            <a:endParaRPr dirty="0"/>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11/14/2019</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482599"/>
            <a:ext cx="1843982" cy="57912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914162" y="482599"/>
            <a:ext cx="9040045" cy="5791201"/>
          </a:xfrm>
        </p:spPr>
        <p:txBody>
          <a:bodyPr vert="eaVert"/>
          <a:lstStyle>
            <a:lvl5pPr>
              <a:defRPr/>
            </a:lvl5pPr>
            <a:lvl6pPr>
              <a:defRPr/>
            </a:lvl6pPr>
            <a:lvl7pPr>
              <a:defRPr/>
            </a:lvl7pPr>
            <a:lvl8pPr>
              <a:defRPr baseline="0"/>
            </a:lvl8pPr>
            <a:lvl9pPr>
              <a:defRPr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11/14/2019</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11/14/2019</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1218883" y="1524000"/>
            <a:ext cx="9751060" cy="1992597"/>
          </a:xfrm>
        </p:spPr>
        <p:txBody>
          <a:bodyPr anchor="b" anchorCtr="0">
            <a:noAutofit/>
          </a:bodyPr>
          <a:lstStyle>
            <a:lvl1pPr algn="ctr">
              <a:defRPr sz="4400" b="0" cap="all" baseline="0"/>
            </a:lvl1pPr>
          </a:lstStyle>
          <a:p>
            <a:r>
              <a:rPr lang="en-US" smtClean="0"/>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B9B9059-F1D6-41D0-95CF-D21CAA096B3A}" type="datetimeFigureOut">
              <a:rPr lang="en-US"/>
              <a:t>11/14/2019</a:t>
            </a:fld>
            <a:endParaRPr/>
          </a:p>
        </p:txBody>
      </p:sp>
      <p:sp>
        <p:nvSpPr>
          <p:cNvPr id="6" name="Slide Number Placeholder 5"/>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B9B9059-F1D6-41D0-95CF-D21CAA096B3A}" type="datetimeFigureOut">
              <a:rPr lang="en-US"/>
              <a:t>11/14/2019</a:t>
            </a:fld>
            <a:endParaRPr/>
          </a:p>
        </p:txBody>
      </p:sp>
      <p:sp>
        <p:nvSpPr>
          <p:cNvPr id="7" name="Slide Number Placeholder 6"/>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smtClean="0"/>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B9B9059-F1D6-41D0-95CF-D21CAA096B3A}" type="datetimeFigureOut">
              <a:rPr lang="en-US"/>
              <a:t>11/14/2019</a:t>
            </a:fld>
            <a:endParaRPr/>
          </a:p>
        </p:txBody>
      </p:sp>
      <p:sp>
        <p:nvSpPr>
          <p:cNvPr id="9" name="Slide Number Placeholder 8"/>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B9B9059-F1D6-41D0-95CF-D21CAA096B3A}" type="datetimeFigureOut">
              <a:rPr lang="en-US"/>
              <a:t>11/14/2019</a:t>
            </a:fld>
            <a:endParaRPr/>
          </a:p>
        </p:txBody>
      </p:sp>
      <p:sp>
        <p:nvSpPr>
          <p:cNvPr id="5" name="Slide Number Placeholder 4"/>
          <p:cNvSpPr>
            <a:spLocks noGrp="1"/>
          </p:cNvSpPr>
          <p:nvPr>
            <p:ph type="sldNum" sz="quarter" idx="12"/>
          </p:nvPr>
        </p:nvSpPr>
        <p:spPr/>
        <p:txBody>
          <a:bodyPr/>
          <a:lstStyle/>
          <a:p>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smtClean="0"/>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Content Placeholder 2"/>
          <p:cNvSpPr>
            <a:spLocks noGrp="1"/>
          </p:cNvSpPr>
          <p:nvPr>
            <p:ph idx="1"/>
          </p:nvPr>
        </p:nvSpPr>
        <p:spPr bwMode="white">
          <a:xfrm>
            <a:off x="507868" y="482600"/>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2" name="Title 1"/>
          <p:cNvSpPr>
            <a:spLocks noGrp="1"/>
          </p:cNvSpPr>
          <p:nvPr>
            <p:ph type="title"/>
          </p:nvPr>
        </p:nvSpPr>
        <p:spPr>
          <a:xfrm>
            <a:off x="6399133" y="1905000"/>
            <a:ext cx="5180251" cy="1727200"/>
          </a:xfrm>
        </p:spPr>
        <p:txBody>
          <a:bodyPr anchor="b" anchorCtr="0">
            <a:normAutofit/>
          </a:bodyPr>
          <a:lstStyle>
            <a:lvl1pPr algn="l">
              <a:defRPr sz="3200" b="0"/>
            </a:lvl1pPr>
          </a:lstStyle>
          <a:p>
            <a:r>
              <a:rPr lang="en-US" smtClean="0"/>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a:p>
        </p:txBody>
      </p:sp>
      <p:sp>
        <p:nvSpPr>
          <p:cNvPr id="3" name="Picture Placeholder 2" descr="An empty placeholder to add an image. Click on the placeholder and select the image that you wish to add.&#10;"/>
          <p:cNvSpPr>
            <a:spLocks noGrp="1"/>
          </p:cNvSpPr>
          <p:nvPr>
            <p:ph type="pic" idx="1"/>
          </p:nvPr>
        </p:nvSpPr>
        <p:spPr>
          <a:xfrm>
            <a:off x="507869"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smtClean="0"/>
              <a:t>Click icon to add picture</a:t>
            </a:r>
            <a:endParaRPr/>
          </a:p>
        </p:txBody>
      </p:sp>
      <p:sp>
        <p:nvSpPr>
          <p:cNvPr id="4" name="Text Placeholder 3"/>
          <p:cNvSpPr>
            <a:spLocks noGrp="1"/>
          </p:cNvSpPr>
          <p:nvPr>
            <p:ph type="body" sz="half" idx="2"/>
          </p:nvPr>
        </p:nvSpPr>
        <p:spPr>
          <a:xfrm>
            <a:off x="6399133"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smtClean="0"/>
              <a:t>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3B9B9059-F1D6-41D0-95CF-D21CAA096B3A}" type="datetimeFigureOut">
              <a:rPr lang="en-US"/>
              <a:pPr/>
              <a:t>11/14/2019</a:t>
            </a:fld>
            <a:endParaRPr/>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79412" y="1295400"/>
            <a:ext cx="11201399" cy="3124200"/>
          </a:xfrm>
        </p:spPr>
        <p:txBody>
          <a:bodyPr/>
          <a:lstStyle/>
          <a:p>
            <a:r>
              <a:rPr lang="en-US" dirty="0" smtClean="0"/>
              <a:t/>
            </a:r>
            <a:br>
              <a:rPr lang="en-US" dirty="0" smtClean="0"/>
            </a:br>
            <a:r>
              <a:rPr lang="en-US" dirty="0" smtClean="0"/>
              <a:t>North Shore Central School District</a:t>
            </a:r>
            <a:br>
              <a:rPr lang="en-US" dirty="0" smtClean="0"/>
            </a:br>
            <a:r>
              <a:rPr lang="en-US" dirty="0" smtClean="0"/>
              <a:t>Bond Referendum</a:t>
            </a:r>
            <a:br>
              <a:rPr lang="en-US" dirty="0" smtClean="0"/>
            </a:br>
            <a:r>
              <a:rPr lang="en-US" dirty="0" smtClean="0"/>
              <a:t>December 10, 2019</a:t>
            </a:r>
            <a:endParaRPr lang="en-US" dirty="0"/>
          </a:p>
        </p:txBody>
      </p:sp>
      <p:sp>
        <p:nvSpPr>
          <p:cNvPr id="2" name="Subtitle 1"/>
          <p:cNvSpPr>
            <a:spLocks noGrp="1"/>
          </p:cNvSpPr>
          <p:nvPr>
            <p:ph type="subTitle" idx="1"/>
          </p:nvPr>
        </p:nvSpPr>
        <p:spPr>
          <a:xfrm>
            <a:off x="1227733" y="4419600"/>
            <a:ext cx="9751060" cy="1600200"/>
          </a:xfrm>
        </p:spPr>
        <p:txBody>
          <a:bodyPr>
            <a:normAutofit/>
          </a:bodyPr>
          <a:lstStyle/>
          <a:p>
            <a:r>
              <a:rPr lang="en-US" dirty="0" smtClean="0"/>
              <a:t>Dr. Peter Giarrizzo</a:t>
            </a:r>
          </a:p>
          <a:p>
            <a:r>
              <a:rPr lang="en-US" dirty="0" smtClean="0"/>
              <a:t>Superintendent of </a:t>
            </a:r>
            <a:r>
              <a:rPr lang="en-US" dirty="0" smtClean="0"/>
              <a:t>Schools</a:t>
            </a:r>
          </a:p>
          <a:p>
            <a:r>
              <a:rPr lang="en-US" smtClean="0"/>
              <a:t>November 13, 2019</a:t>
            </a:r>
            <a:endParaRPr lang="en-US" dirty="0" smtClean="0"/>
          </a:p>
        </p:txBody>
      </p:sp>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solidFill>
            <a:schemeClr val="bg1"/>
          </a:solidFill>
        </p:spPr>
        <p:txBody>
          <a:bodyPr>
            <a:normAutofit/>
          </a:bodyPr>
          <a:lstStyle/>
          <a:p>
            <a:pPr algn="ctr">
              <a:lnSpc>
                <a:spcPct val="200000"/>
              </a:lnSpc>
            </a:pPr>
            <a:r>
              <a:rPr lang="en-US" dirty="0" smtClean="0"/>
              <a:t>What happens if the bond doesn’t pass</a:t>
            </a:r>
            <a:endParaRPr lang="en-US" dirty="0"/>
          </a:p>
        </p:txBody>
      </p:sp>
      <p:sp>
        <p:nvSpPr>
          <p:cNvPr id="5" name="Text Placeholder 4"/>
          <p:cNvSpPr>
            <a:spLocks noGrp="1"/>
          </p:cNvSpPr>
          <p:nvPr>
            <p:ph type="body" idx="1"/>
          </p:nvPr>
        </p:nvSpPr>
        <p:spPr>
          <a:xfrm>
            <a:off x="914162" y="1803400"/>
            <a:ext cx="4977104" cy="1625600"/>
          </a:xfrm>
        </p:spPr>
        <p:txBody>
          <a:bodyPr/>
          <a:lstStyle/>
          <a:p>
            <a:r>
              <a:rPr lang="en-US" dirty="0" smtClean="0"/>
              <a:t>Our goal has always been to keep budgeting flat to avoid spikes in budgets from one year to the next.</a:t>
            </a:r>
            <a:endParaRPr lang="en-US" dirty="0"/>
          </a:p>
        </p:txBody>
      </p:sp>
      <p:pic>
        <p:nvPicPr>
          <p:cNvPr id="3"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914400" y="3500437"/>
            <a:ext cx="4976813" cy="1990725"/>
          </a:xfrm>
          <a:prstGeom prst="rect">
            <a:avLst/>
          </a:prstGeom>
          <a:noFill/>
          <a:extLst>
            <a:ext uri="{909E8E84-426E-40DD-AFC4-6F175D3DCCD1}">
              <a14:hiddenFill xmlns:a14="http://schemas.microsoft.com/office/drawing/2010/main">
                <a:solidFill>
                  <a:srgbClr val="FFFFFF"/>
                </a:solidFill>
              </a14:hiddenFill>
            </a:ext>
          </a:extLst>
        </p:spPr>
      </p:pic>
      <p:sp>
        <p:nvSpPr>
          <p:cNvPr id="6" name="Text Placeholder 5"/>
          <p:cNvSpPr>
            <a:spLocks noGrp="1"/>
          </p:cNvSpPr>
          <p:nvPr>
            <p:ph type="body" sz="quarter" idx="3"/>
          </p:nvPr>
        </p:nvSpPr>
        <p:spPr/>
        <p:txBody>
          <a:bodyPr/>
          <a:lstStyle/>
          <a:p>
            <a:r>
              <a:rPr lang="en-US" dirty="0" smtClean="0"/>
              <a:t>Options</a:t>
            </a:r>
            <a:endParaRPr lang="en-US" dirty="0"/>
          </a:p>
        </p:txBody>
      </p:sp>
      <p:sp>
        <p:nvSpPr>
          <p:cNvPr id="7" name="Content Placeholder 6"/>
          <p:cNvSpPr>
            <a:spLocks noGrp="1"/>
          </p:cNvSpPr>
          <p:nvPr>
            <p:ph sz="quarter" idx="4"/>
          </p:nvPr>
        </p:nvSpPr>
        <p:spPr/>
        <p:txBody>
          <a:bodyPr>
            <a:normAutofit lnSpcReduction="10000"/>
          </a:bodyPr>
          <a:lstStyle/>
          <a:p>
            <a:r>
              <a:rPr lang="en-US" dirty="0" smtClean="0"/>
              <a:t>Since the monies are already in the budget for principal and interest payments, the funds can be reallocated to offset costs of other projects.</a:t>
            </a:r>
          </a:p>
          <a:p>
            <a:r>
              <a:rPr lang="en-US" dirty="0" smtClean="0"/>
              <a:t>If it is used to offset a future tax levy, the average home valued at $750,000 would see a one-time reduction of $130 in their school taxes. </a:t>
            </a:r>
            <a:endParaRPr lang="en-US" dirty="0"/>
          </a:p>
        </p:txBody>
      </p:sp>
    </p:spTree>
    <p:extLst>
      <p:ext uri="{BB962C8B-B14F-4D97-AF65-F5344CB8AC3E}">
        <p14:creationId xmlns:p14="http://schemas.microsoft.com/office/powerpoint/2010/main" val="1380656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12188825" cy="685800"/>
          </a:xfrm>
          <a:solidFill>
            <a:schemeClr val="bg1"/>
          </a:solidFill>
        </p:spPr>
        <p:txBody>
          <a:bodyPr/>
          <a:lstStyle/>
          <a:p>
            <a:r>
              <a:rPr lang="en-US" sz="3200" dirty="0" smtClean="0"/>
              <a:t>North shore High school</a:t>
            </a:r>
            <a:endParaRPr lang="en-US" sz="3200" dirty="0"/>
          </a:p>
        </p:txBody>
      </p:sp>
      <p:sp>
        <p:nvSpPr>
          <p:cNvPr id="8" name="Title 1"/>
          <p:cNvSpPr txBox="1">
            <a:spLocks/>
          </p:cNvSpPr>
          <p:nvPr/>
        </p:nvSpPr>
        <p:spPr>
          <a:xfrm>
            <a:off x="1065212" y="914400"/>
            <a:ext cx="9601199" cy="5943600"/>
          </a:xfrm>
          <a:prstGeom prst="rect">
            <a:avLst/>
          </a:prstGeom>
          <a:solidFill>
            <a:schemeClr val="bg1"/>
          </a:solidFill>
          <a:effectLst/>
        </p:spPr>
        <p:txBody>
          <a:bodyPr vert="horz" lIns="121899" tIns="60949" rIns="121899" bIns="60949" rtlCol="0" anchor="b" anchorCtr="0">
            <a:noAutofit/>
          </a:bodyPr>
          <a:lstStyle>
            <a:lvl1pPr algn="ctr" defTabSz="1218987" rtl="0" eaLnBrk="1" latinLnBrk="0" hangingPunct="1">
              <a:lnSpc>
                <a:spcPct val="80000"/>
              </a:lnSpc>
              <a:spcBef>
                <a:spcPct val="0"/>
              </a:spcBef>
              <a:buNone/>
              <a:defRPr sz="4400" b="0" kern="1200" cap="all" baseline="0">
                <a:solidFill>
                  <a:schemeClr val="tx1"/>
                </a:solidFill>
                <a:effectLst/>
                <a:latin typeface="+mj-lt"/>
                <a:ea typeface="+mj-ea"/>
                <a:cs typeface="+mj-cs"/>
              </a:defRPr>
            </a:lvl1pPr>
          </a:lstStyle>
          <a:p>
            <a:endParaRPr lang="en-US" sz="3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2434" y="1066798"/>
            <a:ext cx="4078557" cy="5484258"/>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9882" y="1066798"/>
            <a:ext cx="4114800" cy="5509612"/>
          </a:xfrm>
          <a:prstGeom prst="rect">
            <a:avLst/>
          </a:prstGeom>
        </p:spPr>
      </p:pic>
    </p:spTree>
    <p:extLst>
      <p:ext uri="{BB962C8B-B14F-4D97-AF65-F5344CB8AC3E}">
        <p14:creationId xmlns:p14="http://schemas.microsoft.com/office/powerpoint/2010/main" val="2893523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12188825" cy="685800"/>
          </a:xfrm>
          <a:solidFill>
            <a:schemeClr val="bg1"/>
          </a:solidFill>
        </p:spPr>
        <p:txBody>
          <a:bodyPr/>
          <a:lstStyle/>
          <a:p>
            <a:r>
              <a:rPr lang="en-US" sz="3200" dirty="0" smtClean="0"/>
              <a:t>North shore Middle school</a:t>
            </a:r>
            <a:endParaRPr lang="en-US" sz="3200" dirty="0"/>
          </a:p>
        </p:txBody>
      </p:sp>
      <p:sp>
        <p:nvSpPr>
          <p:cNvPr id="7" name="Title 1"/>
          <p:cNvSpPr txBox="1">
            <a:spLocks/>
          </p:cNvSpPr>
          <p:nvPr/>
        </p:nvSpPr>
        <p:spPr>
          <a:xfrm>
            <a:off x="1217612" y="914400"/>
            <a:ext cx="9296400" cy="5943600"/>
          </a:xfrm>
          <a:prstGeom prst="rect">
            <a:avLst/>
          </a:prstGeom>
          <a:solidFill>
            <a:schemeClr val="bg1"/>
          </a:solidFill>
          <a:effectLst/>
        </p:spPr>
        <p:txBody>
          <a:bodyPr vert="horz" lIns="121899" tIns="60949" rIns="121899" bIns="60949" rtlCol="0" anchor="b" anchorCtr="0">
            <a:noAutofit/>
          </a:bodyPr>
          <a:lstStyle>
            <a:lvl1pPr algn="ctr" defTabSz="1218987" rtl="0" eaLnBrk="1" latinLnBrk="0" hangingPunct="1">
              <a:lnSpc>
                <a:spcPct val="80000"/>
              </a:lnSpc>
              <a:spcBef>
                <a:spcPct val="0"/>
              </a:spcBef>
              <a:buNone/>
              <a:defRPr sz="4400" b="0" kern="1200" cap="all" baseline="0">
                <a:solidFill>
                  <a:schemeClr val="tx1"/>
                </a:solidFill>
                <a:effectLst/>
                <a:latin typeface="+mj-lt"/>
                <a:ea typeface="+mj-ea"/>
                <a:cs typeface="+mj-cs"/>
              </a:defRPr>
            </a:lvl1pPr>
          </a:lstStyle>
          <a:p>
            <a:endParaRPr lang="en-US" sz="32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2251" y="1072661"/>
            <a:ext cx="3983722" cy="548425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2012" y="1072661"/>
            <a:ext cx="3999496" cy="5484258"/>
          </a:xfrm>
          <a:prstGeom prst="rect">
            <a:avLst/>
          </a:prstGeom>
        </p:spPr>
      </p:pic>
    </p:spTree>
    <p:extLst>
      <p:ext uri="{BB962C8B-B14F-4D97-AF65-F5344CB8AC3E}">
        <p14:creationId xmlns:p14="http://schemas.microsoft.com/office/powerpoint/2010/main" val="1805573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12188825" cy="685800"/>
          </a:xfrm>
          <a:solidFill>
            <a:schemeClr val="bg1"/>
          </a:solidFill>
        </p:spPr>
        <p:txBody>
          <a:bodyPr/>
          <a:lstStyle/>
          <a:p>
            <a:r>
              <a:rPr lang="en-US" sz="3200" dirty="0" smtClean="0"/>
              <a:t>Glen head school</a:t>
            </a:r>
            <a:endParaRPr lang="en-US" sz="3200" dirty="0"/>
          </a:p>
        </p:txBody>
      </p:sp>
      <p:sp>
        <p:nvSpPr>
          <p:cNvPr id="7" name="Title 1"/>
          <p:cNvSpPr txBox="1">
            <a:spLocks/>
          </p:cNvSpPr>
          <p:nvPr/>
        </p:nvSpPr>
        <p:spPr>
          <a:xfrm>
            <a:off x="3198812" y="879230"/>
            <a:ext cx="5562600" cy="5978770"/>
          </a:xfrm>
          <a:prstGeom prst="rect">
            <a:avLst/>
          </a:prstGeom>
          <a:solidFill>
            <a:schemeClr val="bg1"/>
          </a:solidFill>
          <a:effectLst/>
        </p:spPr>
        <p:txBody>
          <a:bodyPr vert="horz" lIns="121899" tIns="60949" rIns="121899" bIns="60949" rtlCol="0" anchor="b" anchorCtr="0">
            <a:noAutofit/>
          </a:bodyPr>
          <a:lstStyle>
            <a:lvl1pPr algn="ctr" defTabSz="1218987" rtl="0" eaLnBrk="1" latinLnBrk="0" hangingPunct="1">
              <a:lnSpc>
                <a:spcPct val="80000"/>
              </a:lnSpc>
              <a:spcBef>
                <a:spcPct val="0"/>
              </a:spcBef>
              <a:buNone/>
              <a:defRPr sz="4400" b="0" kern="1200" cap="all" baseline="0">
                <a:solidFill>
                  <a:schemeClr val="tx1"/>
                </a:solidFill>
                <a:effectLst/>
                <a:latin typeface="+mj-lt"/>
                <a:ea typeface="+mj-ea"/>
                <a:cs typeface="+mj-cs"/>
              </a:defRPr>
            </a:lvl1pPr>
          </a:lstStyle>
          <a:p>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8912" y="1168743"/>
            <a:ext cx="3962399" cy="5434913"/>
          </a:xfrm>
          <a:prstGeom prst="rect">
            <a:avLst/>
          </a:prstGeom>
        </p:spPr>
      </p:pic>
    </p:spTree>
    <p:extLst>
      <p:ext uri="{BB962C8B-B14F-4D97-AF65-F5344CB8AC3E}">
        <p14:creationId xmlns:p14="http://schemas.microsoft.com/office/powerpoint/2010/main" val="1336068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12188825" cy="685800"/>
          </a:xfrm>
          <a:solidFill>
            <a:schemeClr val="bg1"/>
          </a:solidFill>
        </p:spPr>
        <p:txBody>
          <a:bodyPr/>
          <a:lstStyle/>
          <a:p>
            <a:r>
              <a:rPr lang="en-US" sz="3200" dirty="0" smtClean="0"/>
              <a:t>Glenwood landing school</a:t>
            </a:r>
            <a:endParaRPr lang="en-US" sz="3200" dirty="0"/>
          </a:p>
        </p:txBody>
      </p:sp>
      <p:sp>
        <p:nvSpPr>
          <p:cNvPr id="5" name="Title 1"/>
          <p:cNvSpPr txBox="1">
            <a:spLocks/>
          </p:cNvSpPr>
          <p:nvPr/>
        </p:nvSpPr>
        <p:spPr>
          <a:xfrm>
            <a:off x="3503612" y="879230"/>
            <a:ext cx="5257800" cy="5978770"/>
          </a:xfrm>
          <a:prstGeom prst="rect">
            <a:avLst/>
          </a:prstGeom>
          <a:solidFill>
            <a:schemeClr val="bg1"/>
          </a:solidFill>
          <a:effectLst/>
        </p:spPr>
        <p:txBody>
          <a:bodyPr vert="horz" lIns="121899" tIns="60949" rIns="121899" bIns="60949" rtlCol="0" anchor="b" anchorCtr="0">
            <a:noAutofit/>
          </a:bodyPr>
          <a:lstStyle>
            <a:lvl1pPr algn="ctr" defTabSz="1218987" rtl="0" eaLnBrk="1" latinLnBrk="0" hangingPunct="1">
              <a:lnSpc>
                <a:spcPct val="80000"/>
              </a:lnSpc>
              <a:spcBef>
                <a:spcPct val="0"/>
              </a:spcBef>
              <a:buNone/>
              <a:defRPr sz="4400" b="0" kern="1200" cap="all" baseline="0">
                <a:solidFill>
                  <a:schemeClr val="tx1"/>
                </a:solidFill>
                <a:effectLst/>
                <a:latin typeface="+mj-lt"/>
                <a:ea typeface="+mj-ea"/>
                <a:cs typeface="+mj-cs"/>
              </a:defRPr>
            </a:lvl1pPr>
          </a:lstStyle>
          <a:p>
            <a:endParaRPr lang="en-US" sz="32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7019" y="1136802"/>
            <a:ext cx="3974786" cy="5451903"/>
          </a:xfrm>
          <a:prstGeom prst="rect">
            <a:avLst/>
          </a:prstGeom>
        </p:spPr>
      </p:pic>
    </p:spTree>
    <p:extLst>
      <p:ext uri="{BB962C8B-B14F-4D97-AF65-F5344CB8AC3E}">
        <p14:creationId xmlns:p14="http://schemas.microsoft.com/office/powerpoint/2010/main" val="714225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12188825" cy="685800"/>
          </a:xfrm>
          <a:solidFill>
            <a:schemeClr val="bg1"/>
          </a:solidFill>
        </p:spPr>
        <p:txBody>
          <a:bodyPr/>
          <a:lstStyle/>
          <a:p>
            <a:r>
              <a:rPr lang="en-US" sz="3200" dirty="0" smtClean="0"/>
              <a:t>Sea cliff school</a:t>
            </a:r>
            <a:endParaRPr lang="en-US" sz="3200" dirty="0"/>
          </a:p>
        </p:txBody>
      </p:sp>
      <p:sp>
        <p:nvSpPr>
          <p:cNvPr id="5" name="Title 1"/>
          <p:cNvSpPr txBox="1">
            <a:spLocks/>
          </p:cNvSpPr>
          <p:nvPr/>
        </p:nvSpPr>
        <p:spPr>
          <a:xfrm>
            <a:off x="3503612" y="879230"/>
            <a:ext cx="5181600" cy="5978770"/>
          </a:xfrm>
          <a:prstGeom prst="rect">
            <a:avLst/>
          </a:prstGeom>
          <a:solidFill>
            <a:schemeClr val="bg1"/>
          </a:solidFill>
          <a:effectLst/>
        </p:spPr>
        <p:txBody>
          <a:bodyPr vert="horz" lIns="121899" tIns="60949" rIns="121899" bIns="60949" rtlCol="0" anchor="b" anchorCtr="0">
            <a:noAutofit/>
          </a:bodyPr>
          <a:lstStyle>
            <a:lvl1pPr algn="ctr" defTabSz="1218987" rtl="0" eaLnBrk="1" latinLnBrk="0" hangingPunct="1">
              <a:lnSpc>
                <a:spcPct val="80000"/>
              </a:lnSpc>
              <a:spcBef>
                <a:spcPct val="0"/>
              </a:spcBef>
              <a:buNone/>
              <a:defRPr sz="4400" b="0" kern="1200" cap="all" baseline="0">
                <a:solidFill>
                  <a:schemeClr val="tx1"/>
                </a:solidFill>
                <a:effectLst/>
                <a:latin typeface="+mj-lt"/>
                <a:ea typeface="+mj-ea"/>
                <a:cs typeface="+mj-cs"/>
              </a:defRPr>
            </a:lvl1pPr>
          </a:lstStyle>
          <a:p>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80799" y="1118479"/>
            <a:ext cx="4027226" cy="5500272"/>
          </a:xfrm>
          <a:prstGeom prst="rect">
            <a:avLst/>
          </a:prstGeom>
        </p:spPr>
      </p:pic>
    </p:spTree>
    <p:extLst>
      <p:ext uri="{BB962C8B-B14F-4D97-AF65-F5344CB8AC3E}">
        <p14:creationId xmlns:p14="http://schemas.microsoft.com/office/powerpoint/2010/main" val="800902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522412" y="1574800"/>
            <a:ext cx="9144000" cy="4978400"/>
          </a:xfrm>
          <a:prstGeom prst="rect">
            <a:avLst/>
          </a:prstGeom>
          <a:solidFill>
            <a:schemeClr val="bg1"/>
          </a:solidFill>
          <a:effectLst/>
        </p:spPr>
        <p:txBody>
          <a:bodyPr vert="horz" lIns="121899" tIns="60949" rIns="121899" bIns="60949" rtlCol="0" anchor="b" anchorCtr="0">
            <a:noAutofit/>
          </a:bodyPr>
          <a:lstStyle>
            <a:lvl1pPr algn="ctr" defTabSz="1218987" rtl="0" eaLnBrk="1" latinLnBrk="0" hangingPunct="1">
              <a:lnSpc>
                <a:spcPct val="80000"/>
              </a:lnSpc>
              <a:spcBef>
                <a:spcPct val="0"/>
              </a:spcBef>
              <a:buNone/>
              <a:defRPr sz="4400" b="0" kern="1200" cap="all" baseline="0">
                <a:solidFill>
                  <a:schemeClr val="tx1"/>
                </a:solidFill>
                <a:effectLst/>
                <a:latin typeface="+mj-lt"/>
                <a:ea typeface="+mj-ea"/>
                <a:cs typeface="+mj-cs"/>
              </a:defRPr>
            </a:lvl1pPr>
          </a:lstStyle>
          <a:p>
            <a:endParaRPr lang="en-US" sz="3200" dirty="0"/>
          </a:p>
        </p:txBody>
      </p:sp>
      <p:sp>
        <p:nvSpPr>
          <p:cNvPr id="13" name="Title 12"/>
          <p:cNvSpPr>
            <a:spLocks noGrp="1"/>
          </p:cNvSpPr>
          <p:nvPr>
            <p:ph type="title"/>
          </p:nvPr>
        </p:nvSpPr>
        <p:spPr>
          <a:xfrm>
            <a:off x="0" y="762000"/>
            <a:ext cx="12188825" cy="812800"/>
          </a:xfrm>
          <a:solidFill>
            <a:schemeClr val="bg1"/>
          </a:solidFill>
        </p:spPr>
        <p:txBody>
          <a:bodyPr>
            <a:normAutofit/>
          </a:bodyPr>
          <a:lstStyle/>
          <a:p>
            <a:pPr algn="ctr"/>
            <a:r>
              <a:rPr lang="en-US" sz="4400" dirty="0" smtClean="0"/>
              <a:t>Remember to vote!</a:t>
            </a:r>
            <a:endParaRPr lang="en-US" sz="44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012" y="2286000"/>
            <a:ext cx="5772679" cy="3614199"/>
          </a:xfrm>
          <a:prstGeom prst="rect">
            <a:avLst/>
          </a:prstGeom>
        </p:spPr>
      </p:pic>
    </p:spTree>
    <p:extLst>
      <p:ext uri="{BB962C8B-B14F-4D97-AF65-F5344CB8AC3E}">
        <p14:creationId xmlns:p14="http://schemas.microsoft.com/office/powerpoint/2010/main" val="3209248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0" y="762000"/>
            <a:ext cx="12188825" cy="812800"/>
          </a:xfrm>
          <a:solidFill>
            <a:schemeClr val="bg1"/>
          </a:solidFill>
        </p:spPr>
        <p:txBody>
          <a:bodyPr/>
          <a:lstStyle/>
          <a:p>
            <a:pPr algn="ctr"/>
            <a:r>
              <a:rPr lang="en-US" dirty="0" smtClean="0"/>
              <a:t>Bond Question of the Week </a:t>
            </a:r>
            <a:endParaRPr lang="en-US" dirty="0"/>
          </a:p>
        </p:txBody>
      </p:sp>
      <p:sp>
        <p:nvSpPr>
          <p:cNvPr id="14" name="Content Placeholder 13"/>
          <p:cNvSpPr>
            <a:spLocks noGrp="1"/>
          </p:cNvSpPr>
          <p:nvPr>
            <p:ph idx="1"/>
          </p:nvPr>
        </p:nvSpPr>
        <p:spPr>
          <a:xfrm>
            <a:off x="1370012" y="1803401"/>
            <a:ext cx="9904651" cy="4470400"/>
          </a:xfrm>
        </p:spPr>
        <p:txBody>
          <a:bodyPr>
            <a:normAutofit/>
          </a:bodyPr>
          <a:lstStyle/>
          <a:p>
            <a:pPr marL="0" indent="0">
              <a:buNone/>
            </a:pPr>
            <a:r>
              <a:rPr lang="en-US" sz="3200" b="1" dirty="0" smtClean="0">
                <a:solidFill>
                  <a:schemeClr val="bg1"/>
                </a:solidFill>
              </a:rPr>
              <a:t>Q. </a:t>
            </a:r>
            <a:r>
              <a:rPr lang="en-US" b="1" dirty="0" smtClean="0"/>
              <a:t>WHAT THE HECK DOES TAX NEUTRAL REALLY MEAN     AND HOW CAN IT POSSIBLY BE THAT THE PROPOSED NORTH SHORE BOND IS TAX NEUTRAL?</a:t>
            </a:r>
            <a:r>
              <a:rPr lang="en-US" b="1" dirty="0" smtClean="0">
                <a:solidFill>
                  <a:schemeClr val="bg1">
                    <a:lumMod val="95000"/>
                    <a:lumOff val="5000"/>
                  </a:schemeClr>
                </a:solidFill>
              </a:rPr>
              <a:t> </a:t>
            </a:r>
          </a:p>
          <a:p>
            <a:pPr marL="0" indent="0">
              <a:buNone/>
            </a:pPr>
            <a:r>
              <a:rPr lang="en-US" sz="3200" b="1" dirty="0" smtClean="0">
                <a:solidFill>
                  <a:schemeClr val="bg1"/>
                </a:solidFill>
              </a:rPr>
              <a:t>A. </a:t>
            </a:r>
            <a:r>
              <a:rPr lang="en-US" sz="2200" dirty="0" smtClean="0"/>
              <a:t>The </a:t>
            </a:r>
            <a:r>
              <a:rPr lang="en-US" sz="2200" dirty="0"/>
              <a:t>primary assumption made in planning this bond has been to achieve a payment schedule that remains flat from year to year. The bond payments from the 1999 Bond Referendum retired in the 2018-2019 fiscal year. In addition, two more bonds will retire in 2022-2023 and then again in </a:t>
            </a:r>
            <a:r>
              <a:rPr lang="en-US" sz="2200" dirty="0" smtClean="0"/>
              <a:t>20</a:t>
            </a:r>
            <a:r>
              <a:rPr lang="en-US" sz="2200" dirty="0"/>
              <a:t>25-2026. Our Board directed us to keep the projected principal and interest payments from this proposed bond </a:t>
            </a:r>
            <a:r>
              <a:rPr lang="en-US" sz="2200" u="sng" dirty="0"/>
              <a:t>AT or LESS</a:t>
            </a:r>
            <a:r>
              <a:rPr lang="en-US" sz="2200" dirty="0"/>
              <a:t> than the amounts that are being </a:t>
            </a:r>
            <a:r>
              <a:rPr lang="en-US" sz="2200" dirty="0" smtClean="0"/>
              <a:t>retired</a:t>
            </a:r>
            <a:r>
              <a:rPr lang="en-US" sz="2200" dirty="0"/>
              <a:t>. By doing so, the projected new annual bond payments will be at or less than all three of the retiring bonds combined.</a:t>
            </a:r>
          </a:p>
        </p:txBody>
      </p:sp>
    </p:spTree>
    <p:extLst>
      <p:ext uri="{BB962C8B-B14F-4D97-AF65-F5344CB8AC3E}">
        <p14:creationId xmlns:p14="http://schemas.microsoft.com/office/powerpoint/2010/main" val="1757267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671087" y="1947896"/>
            <a:ext cx="9144000" cy="4910104"/>
          </a:xfrm>
          <a:prstGeom prst="rect">
            <a:avLst/>
          </a:prstGeom>
          <a:solidFill>
            <a:schemeClr val="bg1"/>
          </a:solidFill>
          <a:effectLst/>
        </p:spPr>
        <p:txBody>
          <a:bodyPr vert="horz" lIns="121899" tIns="60949" rIns="121899" bIns="60949" rtlCol="0" anchor="b" anchorCtr="0">
            <a:noAutofit/>
          </a:bodyPr>
          <a:lstStyle>
            <a:lvl1pPr algn="ctr" defTabSz="1218987" rtl="0" eaLnBrk="1" latinLnBrk="0" hangingPunct="1">
              <a:lnSpc>
                <a:spcPct val="80000"/>
              </a:lnSpc>
              <a:spcBef>
                <a:spcPct val="0"/>
              </a:spcBef>
              <a:buNone/>
              <a:defRPr sz="4400" b="0" kern="1200" cap="all" baseline="0">
                <a:solidFill>
                  <a:schemeClr val="tx1"/>
                </a:solidFill>
                <a:effectLst/>
                <a:latin typeface="+mj-lt"/>
                <a:ea typeface="+mj-ea"/>
                <a:cs typeface="+mj-cs"/>
              </a:defRPr>
            </a:lvl1pPr>
          </a:lstStyle>
          <a:p>
            <a:endParaRPr lang="en-US" sz="3200" dirty="0"/>
          </a:p>
        </p:txBody>
      </p:sp>
      <p:sp>
        <p:nvSpPr>
          <p:cNvPr id="2" name="Title 1"/>
          <p:cNvSpPr>
            <a:spLocks noGrp="1"/>
          </p:cNvSpPr>
          <p:nvPr>
            <p:ph type="title"/>
          </p:nvPr>
        </p:nvSpPr>
        <p:spPr>
          <a:xfrm>
            <a:off x="0" y="304801"/>
            <a:ext cx="12188825" cy="762000"/>
          </a:xfrm>
          <a:solidFill>
            <a:schemeClr val="bg1"/>
          </a:solidFill>
        </p:spPr>
        <p:txBody>
          <a:bodyPr>
            <a:noAutofit/>
          </a:bodyPr>
          <a:lstStyle/>
          <a:p>
            <a:pPr algn="ctr">
              <a:lnSpc>
                <a:spcPct val="150000"/>
              </a:lnSpc>
            </a:pPr>
            <a:r>
              <a:rPr lang="en-US" dirty="0" smtClean="0"/>
              <a:t>A tax neutral plan</a:t>
            </a:r>
            <a:endParaRPr lang="en-US" dirty="0"/>
          </a:p>
        </p:txBody>
      </p:sp>
      <p:graphicFrame>
        <p:nvGraphicFramePr>
          <p:cNvPr id="9" name="Content Placeholder 8" descr="Clustered column chart showing the values of 3 series for 4 categories. Vertical major axis gridlines are present for each of the 4 categories."/>
          <p:cNvGraphicFramePr>
            <a:graphicFrameLocks noGrp="1"/>
          </p:cNvGraphicFramePr>
          <p:nvPr>
            <p:ph idx="1"/>
            <p:extLst>
              <p:ext uri="{D42A27DB-BD31-4B8C-83A1-F6EECF244321}">
                <p14:modId xmlns:p14="http://schemas.microsoft.com/office/powerpoint/2010/main" val="151885748"/>
              </p:ext>
            </p:extLst>
          </p:nvPr>
        </p:nvGraphicFramePr>
        <p:xfrm>
          <a:off x="2208212" y="2438400"/>
          <a:ext cx="8077200" cy="3706446"/>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1"/>
          <p:cNvSpPr txBox="1">
            <a:spLocks/>
          </p:cNvSpPr>
          <p:nvPr/>
        </p:nvSpPr>
        <p:spPr>
          <a:xfrm>
            <a:off x="2208212" y="1175051"/>
            <a:ext cx="8077200" cy="457200"/>
          </a:xfrm>
          <a:prstGeom prst="rect">
            <a:avLst/>
          </a:prstGeom>
          <a:effectLst/>
        </p:spPr>
        <p:txBody>
          <a:bodyPr vert="horz" lIns="121899" tIns="60949" rIns="121899" bIns="60949" rtlCol="0" anchor="b" anchorCtr="0">
            <a:noAutofit/>
          </a:bodyPr>
          <a:lst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a:lstStyle>
          <a:p>
            <a:pPr algn="ctr"/>
            <a:r>
              <a:rPr lang="en-US" sz="2800" dirty="0" smtClean="0"/>
              <a:t>Retiring bond vs. new bond</a:t>
            </a:r>
          </a:p>
        </p:txBody>
      </p:sp>
      <p:sp>
        <p:nvSpPr>
          <p:cNvPr id="3" name="TextBox 2"/>
          <p:cNvSpPr txBox="1"/>
          <p:nvPr/>
        </p:nvSpPr>
        <p:spPr>
          <a:xfrm>
            <a:off x="2208212" y="1536634"/>
            <a:ext cx="8077200" cy="955646"/>
          </a:xfrm>
          <a:prstGeom prst="rect">
            <a:avLst/>
          </a:prstGeom>
          <a:noFill/>
        </p:spPr>
        <p:txBody>
          <a:bodyPr wrap="square" rtlCol="0">
            <a:spAutoFit/>
          </a:bodyPr>
          <a:lstStyle/>
          <a:p>
            <a:pPr algn="ctr">
              <a:lnSpc>
                <a:spcPct val="90000"/>
              </a:lnSpc>
            </a:pPr>
            <a:r>
              <a:rPr lang="en-US" b="1" dirty="0" smtClean="0">
                <a:solidFill>
                  <a:schemeClr val="bg1">
                    <a:lumMod val="95000"/>
                    <a:lumOff val="5000"/>
                  </a:schemeClr>
                </a:solidFill>
              </a:rPr>
              <a:t>Tax Impact 2019-20 Compared to 2020</a:t>
            </a:r>
          </a:p>
          <a:p>
            <a:pPr algn="ctr">
              <a:lnSpc>
                <a:spcPct val="90000"/>
              </a:lnSpc>
            </a:pPr>
            <a:r>
              <a:rPr lang="en-US" sz="500" b="1" dirty="0" smtClean="0">
                <a:solidFill>
                  <a:schemeClr val="bg1">
                    <a:lumMod val="95000"/>
                    <a:lumOff val="5000"/>
                  </a:schemeClr>
                </a:solidFill>
              </a:rPr>
              <a:t> </a:t>
            </a:r>
          </a:p>
          <a:p>
            <a:pPr algn="ctr">
              <a:lnSpc>
                <a:spcPct val="150000"/>
              </a:lnSpc>
            </a:pPr>
            <a:r>
              <a:rPr lang="en-US" sz="2000" dirty="0" smtClean="0"/>
              <a:t>Bond Principal &amp; Interest for Home Valued at $750,000</a:t>
            </a:r>
            <a:endParaRPr lang="en-US" sz="2000" dirty="0"/>
          </a:p>
        </p:txBody>
      </p:sp>
      <p:sp>
        <p:nvSpPr>
          <p:cNvPr id="5" name="TextBox 4"/>
          <p:cNvSpPr txBox="1"/>
          <p:nvPr/>
        </p:nvSpPr>
        <p:spPr>
          <a:xfrm>
            <a:off x="1598612" y="6168292"/>
            <a:ext cx="9288950" cy="535531"/>
          </a:xfrm>
          <a:prstGeom prst="rect">
            <a:avLst/>
          </a:prstGeom>
          <a:noFill/>
        </p:spPr>
        <p:txBody>
          <a:bodyPr wrap="square" rtlCol="0">
            <a:spAutoFit/>
          </a:bodyPr>
          <a:lstStyle/>
          <a:p>
            <a:pPr algn="ctr">
              <a:lnSpc>
                <a:spcPct val="90000"/>
              </a:lnSpc>
            </a:pPr>
            <a:r>
              <a:rPr lang="en-US" sz="1600" dirty="0" smtClean="0">
                <a:latin typeface="Arial" panose="020B0604020202020204" pitchFamily="34" charset="0"/>
                <a:cs typeface="Arial" panose="020B0604020202020204" pitchFamily="34" charset="0"/>
              </a:rPr>
              <a:t>Trustees directed the Administration to keep the projected principal and interest payments                    from the bond AT or LESS than the amounts being retired.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0185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446212" y="1944658"/>
            <a:ext cx="9601200" cy="4760942"/>
          </a:xfrm>
          <a:prstGeom prst="rect">
            <a:avLst/>
          </a:prstGeom>
          <a:solidFill>
            <a:schemeClr val="bg1"/>
          </a:solidFill>
          <a:effectLst/>
        </p:spPr>
        <p:txBody>
          <a:bodyPr vert="horz" lIns="121899" tIns="60949" rIns="121899" bIns="60949" rtlCol="0" anchor="b" anchorCtr="0">
            <a:noAutofit/>
          </a:bodyPr>
          <a:lstStyle>
            <a:lvl1pPr algn="ctr" defTabSz="1218987" rtl="0" eaLnBrk="1" latinLnBrk="0" hangingPunct="1">
              <a:lnSpc>
                <a:spcPct val="80000"/>
              </a:lnSpc>
              <a:spcBef>
                <a:spcPct val="0"/>
              </a:spcBef>
              <a:buNone/>
              <a:defRPr sz="4400" b="0" kern="1200" cap="all" baseline="0">
                <a:solidFill>
                  <a:schemeClr val="tx1"/>
                </a:solidFill>
                <a:effectLst/>
                <a:latin typeface="+mj-lt"/>
                <a:ea typeface="+mj-ea"/>
                <a:cs typeface="+mj-cs"/>
              </a:defRPr>
            </a:lvl1pPr>
          </a:lstStyle>
          <a:p>
            <a:endParaRPr lang="en-US" sz="3200" dirty="0"/>
          </a:p>
        </p:txBody>
      </p:sp>
      <p:sp>
        <p:nvSpPr>
          <p:cNvPr id="2" name="Title 1"/>
          <p:cNvSpPr>
            <a:spLocks noGrp="1"/>
          </p:cNvSpPr>
          <p:nvPr>
            <p:ph type="title"/>
          </p:nvPr>
        </p:nvSpPr>
        <p:spPr>
          <a:xfrm>
            <a:off x="0" y="422031"/>
            <a:ext cx="12188825" cy="644769"/>
          </a:xfrm>
          <a:solidFill>
            <a:schemeClr val="bg1"/>
          </a:solidFill>
        </p:spPr>
        <p:txBody>
          <a:bodyPr/>
          <a:lstStyle/>
          <a:p>
            <a:pPr algn="ctr"/>
            <a:r>
              <a:rPr lang="en-US" dirty="0" smtClean="0"/>
              <a:t>A tax neutral plan</a:t>
            </a:r>
            <a:endParaRPr lang="en-US" dirty="0"/>
          </a:p>
        </p:txBody>
      </p:sp>
      <p:sp>
        <p:nvSpPr>
          <p:cNvPr id="4" name="Title 1"/>
          <p:cNvSpPr txBox="1">
            <a:spLocks/>
          </p:cNvSpPr>
          <p:nvPr/>
        </p:nvSpPr>
        <p:spPr>
          <a:xfrm>
            <a:off x="2924424" y="1137138"/>
            <a:ext cx="6070966" cy="457200"/>
          </a:xfrm>
          <a:prstGeom prst="rect">
            <a:avLst/>
          </a:prstGeom>
          <a:effectLst/>
        </p:spPr>
        <p:txBody>
          <a:bodyPr vert="horz" lIns="121899" tIns="60949" rIns="121899" bIns="60949" rtlCol="0" anchor="b" anchorCtr="0">
            <a:noAutofit/>
          </a:bodyPr>
          <a:lst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a:lstStyle>
          <a:p>
            <a:pPr algn="ctr"/>
            <a:r>
              <a:rPr lang="en-US" sz="2800" dirty="0" smtClean="0"/>
              <a:t>Retiring bond vs. new </a:t>
            </a:r>
            <a:r>
              <a:rPr lang="en-US" sz="2800" dirty="0" err="1" smtClean="0"/>
              <a:t>bondS</a:t>
            </a:r>
            <a:endParaRPr lang="en-US" sz="2800" dirty="0" smtClean="0"/>
          </a:p>
        </p:txBody>
      </p:sp>
      <p:sp>
        <p:nvSpPr>
          <p:cNvPr id="3" name="TextBox 2"/>
          <p:cNvSpPr txBox="1"/>
          <p:nvPr/>
        </p:nvSpPr>
        <p:spPr>
          <a:xfrm>
            <a:off x="2924424" y="1559169"/>
            <a:ext cx="6217988" cy="770980"/>
          </a:xfrm>
          <a:prstGeom prst="rect">
            <a:avLst/>
          </a:prstGeom>
          <a:noFill/>
        </p:spPr>
        <p:txBody>
          <a:bodyPr wrap="square" rtlCol="0">
            <a:spAutoFit/>
          </a:bodyPr>
          <a:lstStyle/>
          <a:p>
            <a:pPr algn="ctr">
              <a:lnSpc>
                <a:spcPct val="90000"/>
              </a:lnSpc>
            </a:pPr>
            <a:r>
              <a:rPr lang="en-US" b="1" dirty="0" smtClean="0">
                <a:solidFill>
                  <a:schemeClr val="bg1">
                    <a:lumMod val="95000"/>
                    <a:lumOff val="5000"/>
                  </a:schemeClr>
                </a:solidFill>
              </a:rPr>
              <a:t>Tax Impact – Five Year Projection 2019-25</a:t>
            </a:r>
          </a:p>
          <a:p>
            <a:pPr algn="ctr">
              <a:lnSpc>
                <a:spcPct val="90000"/>
              </a:lnSpc>
            </a:pPr>
            <a:r>
              <a:rPr lang="en-US" sz="500" b="1" dirty="0" smtClean="0">
                <a:solidFill>
                  <a:schemeClr val="bg1">
                    <a:lumMod val="95000"/>
                    <a:lumOff val="5000"/>
                  </a:schemeClr>
                </a:solidFill>
              </a:rPr>
              <a:t> </a:t>
            </a:r>
          </a:p>
          <a:p>
            <a:pPr algn="ctr">
              <a:lnSpc>
                <a:spcPct val="90000"/>
              </a:lnSpc>
            </a:pPr>
            <a:r>
              <a:rPr lang="en-US" sz="2000" dirty="0" smtClean="0"/>
              <a:t>Bond Principal &amp; Interest for Home Valued at $750,000</a:t>
            </a:r>
            <a:endParaRPr lang="en-US" sz="2000" dirty="0"/>
          </a:p>
        </p:txBody>
      </p:sp>
      <p:sp>
        <p:nvSpPr>
          <p:cNvPr id="5" name="TextBox 4"/>
          <p:cNvSpPr txBox="1"/>
          <p:nvPr/>
        </p:nvSpPr>
        <p:spPr>
          <a:xfrm>
            <a:off x="9447212" y="3417187"/>
            <a:ext cx="2341998" cy="1815882"/>
          </a:xfrm>
          <a:prstGeom prst="rect">
            <a:avLst/>
          </a:prstGeom>
          <a:solidFill>
            <a:schemeClr val="bg2"/>
          </a:solidFill>
        </p:spPr>
        <p:txBody>
          <a:bodyPr wrap="square" rtlCol="0">
            <a:spAutoFit/>
          </a:bodyPr>
          <a:lstStyle/>
          <a:p>
            <a:pPr algn="ctr"/>
            <a:r>
              <a:rPr lang="en-US" sz="1600" dirty="0" smtClean="0">
                <a:latin typeface="Arial" panose="020B0604020202020204" pitchFamily="34" charset="0"/>
                <a:cs typeface="Arial" panose="020B0604020202020204" pitchFamily="34" charset="0"/>
              </a:rPr>
              <a:t>In </a:t>
            </a:r>
            <a:r>
              <a:rPr lang="en-US" sz="1600" dirty="0">
                <a:latin typeface="Arial" panose="020B0604020202020204" pitchFamily="34" charset="0"/>
                <a:cs typeface="Arial" panose="020B0604020202020204" pitchFamily="34" charset="0"/>
              </a:rPr>
              <a:t>addition, </a:t>
            </a:r>
            <a:r>
              <a:rPr lang="en-US" sz="1600" dirty="0" smtClean="0">
                <a:latin typeface="Arial" panose="020B0604020202020204" pitchFamily="34" charset="0"/>
                <a:cs typeface="Arial" panose="020B0604020202020204" pitchFamily="34" charset="0"/>
              </a:rPr>
              <a:t>the </a:t>
            </a:r>
          </a:p>
          <a:p>
            <a:pPr algn="ctr"/>
            <a:r>
              <a:rPr lang="en-US" sz="1600" dirty="0" smtClean="0">
                <a:latin typeface="Arial" panose="020B0604020202020204" pitchFamily="34" charset="0"/>
                <a:cs typeface="Arial" panose="020B0604020202020204" pitchFamily="34" charset="0"/>
              </a:rPr>
              <a:t>Proposed </a:t>
            </a:r>
            <a:r>
              <a:rPr lang="en-US" sz="1600" dirty="0">
                <a:latin typeface="Arial" panose="020B0604020202020204" pitchFamily="34" charset="0"/>
                <a:cs typeface="Arial" panose="020B0604020202020204" pitchFamily="34" charset="0"/>
              </a:rPr>
              <a:t>Bond </a:t>
            </a:r>
            <a:r>
              <a:rPr lang="en-US" sz="1600" dirty="0" smtClean="0">
                <a:latin typeface="Arial" panose="020B0604020202020204" pitchFamily="34" charset="0"/>
                <a:cs typeface="Arial" panose="020B0604020202020204" pitchFamily="34" charset="0"/>
              </a:rPr>
              <a:t>will </a:t>
            </a:r>
          </a:p>
          <a:p>
            <a:pPr algn="ctr"/>
            <a:r>
              <a:rPr lang="en-US" sz="1600" dirty="0" smtClean="0">
                <a:latin typeface="Arial" panose="020B0604020202020204" pitchFamily="34" charset="0"/>
                <a:cs typeface="Arial" panose="020B0604020202020204" pitchFamily="34" charset="0"/>
              </a:rPr>
              <a:t>keep </a:t>
            </a:r>
            <a:r>
              <a:rPr lang="en-US" sz="1600" dirty="0">
                <a:latin typeface="Arial" panose="020B0604020202020204" pitchFamily="34" charset="0"/>
                <a:cs typeface="Arial" panose="020B0604020202020204" pitchFamily="34" charset="0"/>
              </a:rPr>
              <a:t>the </a:t>
            </a:r>
            <a:r>
              <a:rPr lang="en-US" sz="1600" dirty="0" smtClean="0">
                <a:latin typeface="Arial" panose="020B0604020202020204" pitchFamily="34" charset="0"/>
                <a:cs typeface="Arial" panose="020B0604020202020204" pitchFamily="34" charset="0"/>
              </a:rPr>
              <a:t>projected new </a:t>
            </a:r>
          </a:p>
          <a:p>
            <a:pPr algn="ctr"/>
            <a:r>
              <a:rPr lang="en-US" sz="1600" dirty="0" smtClean="0">
                <a:latin typeface="Arial" panose="020B0604020202020204" pitchFamily="34" charset="0"/>
                <a:cs typeface="Arial" panose="020B0604020202020204" pitchFamily="34" charset="0"/>
              </a:rPr>
              <a:t>annual </a:t>
            </a:r>
            <a:r>
              <a:rPr lang="en-US" sz="1600" dirty="0">
                <a:latin typeface="Arial" panose="020B0604020202020204" pitchFamily="34" charset="0"/>
                <a:cs typeface="Arial" panose="020B0604020202020204" pitchFamily="34" charset="0"/>
              </a:rPr>
              <a:t>bond </a:t>
            </a:r>
            <a:r>
              <a:rPr lang="en-US" sz="1600" dirty="0" smtClean="0">
                <a:latin typeface="Arial" panose="020B0604020202020204" pitchFamily="34" charset="0"/>
                <a:cs typeface="Arial" panose="020B0604020202020204" pitchFamily="34" charset="0"/>
              </a:rPr>
              <a:t>payments </a:t>
            </a:r>
          </a:p>
          <a:p>
            <a:pPr algn="ctr"/>
            <a:r>
              <a:rPr lang="en-US" sz="1600" u="sng" dirty="0" smtClean="0">
                <a:latin typeface="Arial" panose="020B0604020202020204" pitchFamily="34" charset="0"/>
                <a:cs typeface="Arial" panose="020B0604020202020204" pitchFamily="34" charset="0"/>
              </a:rPr>
              <a:t>AT </a:t>
            </a:r>
            <a:r>
              <a:rPr lang="en-US" sz="1600" u="sng" dirty="0">
                <a:latin typeface="Arial" panose="020B0604020202020204" pitchFamily="34" charset="0"/>
                <a:cs typeface="Arial" panose="020B0604020202020204" pitchFamily="34" charset="0"/>
              </a:rPr>
              <a:t>or </a:t>
            </a:r>
            <a:r>
              <a:rPr lang="en-US" sz="1600" u="sng" dirty="0" smtClean="0">
                <a:latin typeface="Arial" panose="020B0604020202020204" pitchFamily="34" charset="0"/>
                <a:cs typeface="Arial" panose="020B0604020202020204" pitchFamily="34" charset="0"/>
              </a:rPr>
              <a:t>LESS </a:t>
            </a:r>
            <a:r>
              <a:rPr lang="en-US" sz="1600" dirty="0">
                <a:latin typeface="Arial" panose="020B0604020202020204" pitchFamily="34" charset="0"/>
                <a:cs typeface="Arial" panose="020B0604020202020204" pitchFamily="34" charset="0"/>
              </a:rPr>
              <a:t>than all three retiring bonds </a:t>
            </a:r>
            <a:r>
              <a:rPr lang="en-US" sz="1600" dirty="0" smtClean="0">
                <a:latin typeface="Arial" panose="020B0604020202020204" pitchFamily="34" charset="0"/>
                <a:cs typeface="Arial" panose="020B0604020202020204" pitchFamily="34" charset="0"/>
              </a:rPr>
              <a:t>combined.</a:t>
            </a:r>
            <a:endParaRPr lang="en-US" sz="1600" dirty="0">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1765" y="2397191"/>
            <a:ext cx="6503306" cy="4295883"/>
          </a:xfrm>
          <a:prstGeom prst="rect">
            <a:avLst/>
          </a:prstGeom>
        </p:spPr>
      </p:pic>
    </p:spTree>
    <p:extLst>
      <p:ext uri="{BB962C8B-B14F-4D97-AF65-F5344CB8AC3E}">
        <p14:creationId xmlns:p14="http://schemas.microsoft.com/office/powerpoint/2010/main" val="905103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208212" y="2068825"/>
            <a:ext cx="7772400" cy="4642638"/>
          </a:xfrm>
          <a:prstGeom prst="rect">
            <a:avLst/>
          </a:prstGeom>
          <a:solidFill>
            <a:schemeClr val="bg1"/>
          </a:solidFill>
          <a:effectLst/>
        </p:spPr>
        <p:txBody>
          <a:bodyPr vert="horz" lIns="121899" tIns="60949" rIns="121899" bIns="60949" rtlCol="0" anchor="b" anchorCtr="0">
            <a:noAutofit/>
          </a:bodyPr>
          <a:lstStyle>
            <a:lvl1pPr algn="ctr" defTabSz="1218987" rtl="0" eaLnBrk="1" latinLnBrk="0" hangingPunct="1">
              <a:lnSpc>
                <a:spcPct val="80000"/>
              </a:lnSpc>
              <a:spcBef>
                <a:spcPct val="0"/>
              </a:spcBef>
              <a:buNone/>
              <a:defRPr sz="4400" b="0" kern="1200" cap="all" baseline="0">
                <a:solidFill>
                  <a:schemeClr val="tx1"/>
                </a:solidFill>
                <a:effectLst/>
                <a:latin typeface="+mj-lt"/>
                <a:ea typeface="+mj-ea"/>
                <a:cs typeface="+mj-cs"/>
              </a:defRPr>
            </a:lvl1pPr>
          </a:lstStyle>
          <a:p>
            <a:endParaRPr lang="en-US" sz="3200" dirty="0"/>
          </a:p>
        </p:txBody>
      </p:sp>
      <p:sp>
        <p:nvSpPr>
          <p:cNvPr id="2" name="Title 1"/>
          <p:cNvSpPr>
            <a:spLocks noGrp="1"/>
          </p:cNvSpPr>
          <p:nvPr>
            <p:ph type="title"/>
          </p:nvPr>
        </p:nvSpPr>
        <p:spPr>
          <a:xfrm>
            <a:off x="0" y="533400"/>
            <a:ext cx="12188825" cy="863600"/>
          </a:xfrm>
          <a:solidFill>
            <a:schemeClr val="bg1"/>
          </a:solidFill>
        </p:spPr>
        <p:txBody>
          <a:bodyPr>
            <a:normAutofit fontScale="90000"/>
          </a:bodyPr>
          <a:lstStyle/>
          <a:p>
            <a:pPr algn="ctr">
              <a:lnSpc>
                <a:spcPct val="200000"/>
              </a:lnSpc>
            </a:pPr>
            <a:r>
              <a:rPr lang="en-US" dirty="0" smtClean="0"/>
              <a:t>2019 Bond Proposal </a:t>
            </a:r>
            <a:endParaRPr lang="en-US" dirty="0"/>
          </a:p>
        </p:txBody>
      </p:sp>
      <p:graphicFrame>
        <p:nvGraphicFramePr>
          <p:cNvPr id="12" name="Content Placeholder 11"/>
          <p:cNvGraphicFramePr>
            <a:graphicFrameLocks noGrp="1"/>
          </p:cNvGraphicFramePr>
          <p:nvPr>
            <p:ph sz="half" idx="2"/>
            <p:extLst>
              <p:ext uri="{D42A27DB-BD31-4B8C-83A1-F6EECF244321}">
                <p14:modId xmlns:p14="http://schemas.microsoft.com/office/powerpoint/2010/main" val="120178162"/>
              </p:ext>
            </p:extLst>
          </p:nvPr>
        </p:nvGraphicFramePr>
        <p:xfrm>
          <a:off x="3046411" y="2068825"/>
          <a:ext cx="5867401" cy="4424439"/>
        </p:xfrm>
        <a:graphic>
          <a:graphicData uri="http://schemas.openxmlformats.org/drawingml/2006/table">
            <a:tbl>
              <a:tblPr firstRow="1" bandRow="1">
                <a:tableStyleId>{D03447BB-5D67-496B-8E87-E561075AD55C}</a:tableStyleId>
              </a:tblPr>
              <a:tblGrid>
                <a:gridCol w="2057401">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tblGrid>
              <a:tr h="646769">
                <a:tc>
                  <a:txBody>
                    <a:bodyPr/>
                    <a:lstStyle/>
                    <a:p>
                      <a:r>
                        <a:rPr lang="en-US" baseline="0" dirty="0" smtClean="0"/>
                        <a:t>Category</a:t>
                      </a:r>
                      <a:endParaRPr lang="en-US" dirty="0"/>
                    </a:p>
                  </a:txBody>
                  <a:tcPr anchor="ctr"/>
                </a:tc>
                <a:tc>
                  <a:txBody>
                    <a:bodyPr/>
                    <a:lstStyle/>
                    <a:p>
                      <a:pPr algn="ctr"/>
                      <a:r>
                        <a:rPr lang="en-US" dirty="0" smtClean="0"/>
                        <a:t>Estimated</a:t>
                      </a:r>
                      <a:r>
                        <a:rPr lang="en-US" baseline="0" dirty="0" smtClean="0"/>
                        <a:t> </a:t>
                      </a:r>
                      <a:r>
                        <a:rPr lang="en-US" dirty="0" smtClean="0"/>
                        <a:t>Costs</a:t>
                      </a:r>
                      <a:endParaRPr lang="en-US" dirty="0"/>
                    </a:p>
                  </a:txBody>
                  <a:tcPr anchor="ctr"/>
                </a:tc>
                <a:extLst>
                  <a:ext uri="{0D108BD9-81ED-4DB2-BD59-A6C34878D82A}">
                    <a16:rowId xmlns:a16="http://schemas.microsoft.com/office/drawing/2014/main" val="10000"/>
                  </a:ext>
                </a:extLst>
              </a:tr>
              <a:tr h="838212">
                <a:tc>
                  <a:txBody>
                    <a:bodyPr/>
                    <a:lstStyle/>
                    <a:p>
                      <a:r>
                        <a:rPr lang="en-US" dirty="0" smtClean="0"/>
                        <a:t>Instructional</a:t>
                      </a:r>
                    </a:p>
                    <a:p>
                      <a:r>
                        <a:rPr lang="en-US" dirty="0" smtClean="0"/>
                        <a:t>Projects</a:t>
                      </a:r>
                      <a:endParaRPr lang="en-US" dirty="0"/>
                    </a:p>
                  </a:txBody>
                  <a:tcPr anchor="ctr">
                    <a:solidFill>
                      <a:schemeClr val="bg2">
                        <a:lumMod val="75000"/>
                      </a:schemeClr>
                    </a:solidFill>
                  </a:tcPr>
                </a:tc>
                <a:tc>
                  <a:txBody>
                    <a:bodyPr/>
                    <a:lstStyle/>
                    <a:p>
                      <a:pPr algn="ctr"/>
                      <a:r>
                        <a:rPr lang="en-US" dirty="0" smtClean="0"/>
                        <a:t>$19,318,705</a:t>
                      </a:r>
                      <a:endParaRPr lang="en-US" dirty="0"/>
                    </a:p>
                  </a:txBody>
                  <a:tcPr anchor="ctr">
                    <a:solidFill>
                      <a:schemeClr val="bg2">
                        <a:lumMod val="75000"/>
                      </a:schemeClr>
                    </a:solidFill>
                  </a:tcPr>
                </a:tc>
                <a:extLst>
                  <a:ext uri="{0D108BD9-81ED-4DB2-BD59-A6C34878D82A}">
                    <a16:rowId xmlns:a16="http://schemas.microsoft.com/office/drawing/2014/main" val="10001"/>
                  </a:ext>
                </a:extLst>
              </a:tr>
              <a:tr h="646769">
                <a:tc>
                  <a:txBody>
                    <a:bodyPr/>
                    <a:lstStyle/>
                    <a:p>
                      <a:r>
                        <a:rPr lang="en-US" dirty="0" smtClean="0"/>
                        <a:t>Infrastructure</a:t>
                      </a:r>
                    </a:p>
                  </a:txBody>
                  <a:tcPr anchor="ctr">
                    <a:solidFill>
                      <a:schemeClr val="bg1">
                        <a:lumMod val="75000"/>
                        <a:lumOff val="25000"/>
                      </a:schemeClr>
                    </a:solidFill>
                  </a:tcPr>
                </a:tc>
                <a:tc>
                  <a:txBody>
                    <a:bodyPr/>
                    <a:lstStyle/>
                    <a:p>
                      <a:pPr algn="ctr"/>
                      <a:r>
                        <a:rPr lang="en-US" dirty="0" smtClean="0"/>
                        <a:t>$13,565,192</a:t>
                      </a:r>
                      <a:endParaRPr lang="en-US" dirty="0"/>
                    </a:p>
                  </a:txBody>
                  <a:tcPr anchor="ctr">
                    <a:solidFill>
                      <a:schemeClr val="bg1">
                        <a:lumMod val="75000"/>
                        <a:lumOff val="25000"/>
                      </a:schemeClr>
                    </a:solidFill>
                  </a:tcPr>
                </a:tc>
                <a:extLst>
                  <a:ext uri="{0D108BD9-81ED-4DB2-BD59-A6C34878D82A}">
                    <a16:rowId xmlns:a16="http://schemas.microsoft.com/office/drawing/2014/main" val="10002"/>
                  </a:ext>
                </a:extLst>
              </a:tr>
              <a:tr h="646769">
                <a:tc>
                  <a:txBody>
                    <a:bodyPr/>
                    <a:lstStyle/>
                    <a:p>
                      <a:r>
                        <a:rPr lang="en-US" dirty="0" smtClean="0"/>
                        <a:t>Health</a:t>
                      </a:r>
                      <a:r>
                        <a:rPr lang="en-US" baseline="0" dirty="0" smtClean="0"/>
                        <a:t>, Safety</a:t>
                      </a:r>
                    </a:p>
                    <a:p>
                      <a:r>
                        <a:rPr lang="en-US" baseline="0" dirty="0" smtClean="0"/>
                        <a:t>&amp; Security</a:t>
                      </a:r>
                      <a:endParaRPr lang="en-US" dirty="0"/>
                    </a:p>
                  </a:txBody>
                  <a:tcPr anchor="ctr">
                    <a:solidFill>
                      <a:schemeClr val="bg2">
                        <a:lumMod val="75000"/>
                      </a:schemeClr>
                    </a:solidFill>
                  </a:tcPr>
                </a:tc>
                <a:tc>
                  <a:txBody>
                    <a:bodyPr/>
                    <a:lstStyle/>
                    <a:p>
                      <a:pPr algn="ctr"/>
                      <a:r>
                        <a:rPr lang="en-US" dirty="0" smtClean="0"/>
                        <a:t>$4,014,787</a:t>
                      </a:r>
                      <a:endParaRPr lang="en-US" dirty="0"/>
                    </a:p>
                  </a:txBody>
                  <a:tcPr anchor="ctr">
                    <a:solidFill>
                      <a:schemeClr val="bg2">
                        <a:lumMod val="75000"/>
                      </a:schemeClr>
                    </a:solidFill>
                  </a:tcPr>
                </a:tc>
                <a:extLst>
                  <a:ext uri="{0D108BD9-81ED-4DB2-BD59-A6C34878D82A}">
                    <a16:rowId xmlns:a16="http://schemas.microsoft.com/office/drawing/2014/main" val="10003"/>
                  </a:ext>
                </a:extLst>
              </a:tr>
              <a:tr h="646769">
                <a:tc>
                  <a:txBody>
                    <a:bodyPr/>
                    <a:lstStyle/>
                    <a:p>
                      <a:r>
                        <a:rPr lang="en-US" dirty="0" smtClean="0"/>
                        <a:t>Air Quality &amp;</a:t>
                      </a:r>
                    </a:p>
                    <a:p>
                      <a:r>
                        <a:rPr lang="en-US" dirty="0" smtClean="0"/>
                        <a:t>Cooling</a:t>
                      </a:r>
                      <a:endParaRPr lang="en-US" dirty="0"/>
                    </a:p>
                  </a:txBody>
                  <a:tcPr anchor="ctr">
                    <a:solidFill>
                      <a:schemeClr val="bg1">
                        <a:lumMod val="75000"/>
                        <a:lumOff val="25000"/>
                      </a:schemeClr>
                    </a:solidFill>
                  </a:tcPr>
                </a:tc>
                <a:tc>
                  <a:txBody>
                    <a:bodyPr/>
                    <a:lstStyle/>
                    <a:p>
                      <a:pPr algn="ctr"/>
                      <a:r>
                        <a:rPr lang="en-US" dirty="0" smtClean="0"/>
                        <a:t>$2,709,547</a:t>
                      </a:r>
                      <a:endParaRPr lang="en-US" dirty="0"/>
                    </a:p>
                  </a:txBody>
                  <a:tcPr anchor="ctr">
                    <a:solidFill>
                      <a:schemeClr val="bg1">
                        <a:lumMod val="75000"/>
                        <a:lumOff val="25000"/>
                      </a:schemeClr>
                    </a:solidFill>
                  </a:tcPr>
                </a:tc>
                <a:extLst>
                  <a:ext uri="{0D108BD9-81ED-4DB2-BD59-A6C34878D82A}">
                    <a16:rowId xmlns:a16="http://schemas.microsoft.com/office/drawing/2014/main" val="4291274662"/>
                  </a:ext>
                </a:extLst>
              </a:tr>
              <a:tr h="646769">
                <a:tc>
                  <a:txBody>
                    <a:bodyPr/>
                    <a:lstStyle/>
                    <a:p>
                      <a:r>
                        <a:rPr lang="en-US" dirty="0" err="1" smtClean="0"/>
                        <a:t>Sitework</a:t>
                      </a:r>
                      <a:endParaRPr lang="en-US" dirty="0"/>
                    </a:p>
                  </a:txBody>
                  <a:tcPr anchor="ctr">
                    <a:solidFill>
                      <a:srgbClr val="710000"/>
                    </a:solidFill>
                  </a:tcPr>
                </a:tc>
                <a:tc>
                  <a:txBody>
                    <a:bodyPr/>
                    <a:lstStyle/>
                    <a:p>
                      <a:pPr algn="ctr"/>
                      <a:endParaRPr lang="en-US" dirty="0"/>
                    </a:p>
                  </a:txBody>
                  <a:tcPr anchor="ctr">
                    <a:solidFill>
                      <a:srgbClr val="710000"/>
                    </a:solidFill>
                  </a:tcPr>
                </a:tc>
                <a:extLst>
                  <a:ext uri="{0D108BD9-81ED-4DB2-BD59-A6C34878D82A}">
                    <a16:rowId xmlns:a16="http://schemas.microsoft.com/office/drawing/2014/main" val="2819702177"/>
                  </a:ext>
                </a:extLst>
              </a:tr>
            </a:tbl>
          </a:graphicData>
        </a:graphic>
      </p:graphicFrame>
      <p:sp>
        <p:nvSpPr>
          <p:cNvPr id="6" name="TextBox 5"/>
          <p:cNvSpPr txBox="1"/>
          <p:nvPr/>
        </p:nvSpPr>
        <p:spPr>
          <a:xfrm>
            <a:off x="9523412" y="2971800"/>
            <a:ext cx="2209800" cy="2031325"/>
          </a:xfrm>
          <a:prstGeom prst="rect">
            <a:avLst/>
          </a:prstGeom>
          <a:solidFill>
            <a:schemeClr val="bg2"/>
          </a:solidFill>
        </p:spPr>
        <p:txBody>
          <a:bodyPr wrap="square" rtlCol="0">
            <a:spAutoFit/>
          </a:bodyPr>
          <a:lstStyle/>
          <a:p>
            <a:pPr algn="ctr"/>
            <a:r>
              <a:rPr lang="en-US" sz="1800" dirty="0" smtClean="0">
                <a:latin typeface="Arial" panose="020B0604020202020204" pitchFamily="34" charset="0"/>
                <a:cs typeface="Arial" panose="020B0604020202020204" pitchFamily="34" charset="0"/>
              </a:rPr>
              <a:t>Trustees Proposes a Tax Neutral $39.89 Million Bond Designed to Have No Year-to-Year Increase in your  Taxes</a:t>
            </a:r>
            <a:endParaRPr lang="en-US" sz="1800" dirty="0">
              <a:latin typeface="Arial" panose="020B0604020202020204" pitchFamily="34" charset="0"/>
              <a:cs typeface="Arial" panose="020B0604020202020204" pitchFamily="34" charset="0"/>
            </a:endParaRPr>
          </a:p>
        </p:txBody>
      </p:sp>
      <p:sp>
        <p:nvSpPr>
          <p:cNvPr id="7" name="Title 1"/>
          <p:cNvSpPr txBox="1">
            <a:spLocks/>
          </p:cNvSpPr>
          <p:nvPr/>
        </p:nvSpPr>
        <p:spPr>
          <a:xfrm>
            <a:off x="2055812" y="1426308"/>
            <a:ext cx="8077200" cy="538963"/>
          </a:xfrm>
          <a:prstGeom prst="rect">
            <a:avLst/>
          </a:prstGeom>
          <a:effectLst/>
        </p:spPr>
        <p:txBody>
          <a:bodyPr vert="horz" lIns="121899" tIns="60949" rIns="121899" bIns="60949" rtlCol="0" anchor="b" anchorCtr="0">
            <a:noAutofit/>
          </a:bodyPr>
          <a:lst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a:lstStyle>
          <a:p>
            <a:pPr algn="ctr"/>
            <a:r>
              <a:rPr lang="en-US" sz="2800" dirty="0" smtClean="0"/>
              <a:t>TOTAL BOND COST: $39,899,786</a:t>
            </a:r>
          </a:p>
        </p:txBody>
      </p:sp>
      <p:sp>
        <p:nvSpPr>
          <p:cNvPr id="9" name="TextBox 8"/>
          <p:cNvSpPr txBox="1"/>
          <p:nvPr/>
        </p:nvSpPr>
        <p:spPr>
          <a:xfrm>
            <a:off x="3042001" y="5880466"/>
            <a:ext cx="5867401" cy="830997"/>
          </a:xfrm>
          <a:prstGeom prst="rect">
            <a:avLst/>
          </a:prstGeom>
          <a:solidFill>
            <a:schemeClr val="bg2">
              <a:lumMod val="75000"/>
            </a:schemeClr>
          </a:solidFill>
        </p:spPr>
        <p:txBody>
          <a:bodyPr wrap="square" rtlCol="0">
            <a:spAutoFit/>
          </a:bodyPr>
          <a:lstStyle/>
          <a:p>
            <a:r>
              <a:rPr lang="en-US" dirty="0" err="1" smtClean="0"/>
              <a:t>Sitework</a:t>
            </a:r>
            <a:r>
              <a:rPr lang="en-US" dirty="0" smtClean="0"/>
              <a:t> </a:t>
            </a:r>
            <a:r>
              <a:rPr lang="en-US" dirty="0" smtClean="0">
                <a:solidFill>
                  <a:schemeClr val="bg2"/>
                </a:solidFill>
              </a:rPr>
              <a:t>	</a:t>
            </a:r>
            <a:r>
              <a:rPr lang="en-US" dirty="0" smtClean="0"/>
              <a:t>           $291,555</a:t>
            </a:r>
          </a:p>
          <a:p>
            <a:endParaRPr lang="en-US" dirty="0"/>
          </a:p>
        </p:txBody>
      </p:sp>
      <p:sp>
        <p:nvSpPr>
          <p:cNvPr id="10" name="TextBox 9"/>
          <p:cNvSpPr txBox="1"/>
          <p:nvPr/>
        </p:nvSpPr>
        <p:spPr>
          <a:xfrm>
            <a:off x="74611" y="864792"/>
            <a:ext cx="2133601" cy="830997"/>
          </a:xfrm>
          <a:prstGeom prst="rect">
            <a:avLst/>
          </a:prstGeom>
          <a:solidFill>
            <a:schemeClr val="bg2">
              <a:lumMod val="75000"/>
            </a:schemeClr>
          </a:solidFill>
        </p:spPr>
        <p:txBody>
          <a:bodyPr wrap="square" rtlCol="0">
            <a:spAutoFit/>
          </a:bodyPr>
          <a:lstStyle/>
          <a:p>
            <a:endParaRPr lang="en-US" dirty="0" smtClean="0">
              <a:latin typeface="+mj-lt"/>
              <a:cs typeface="Arial" panose="020B0604020202020204" pitchFamily="34" charset="0"/>
            </a:endParaRPr>
          </a:p>
          <a:p>
            <a:endParaRPr lang="en-US" dirty="0">
              <a:latin typeface="+mj-lt"/>
              <a:cs typeface="Arial" panose="020B0604020202020204" pitchFamily="34" charset="0"/>
            </a:endParaRPr>
          </a:p>
        </p:txBody>
      </p:sp>
    </p:spTree>
    <p:extLst>
      <p:ext uri="{BB962C8B-B14F-4D97-AF65-F5344CB8AC3E}">
        <p14:creationId xmlns:p14="http://schemas.microsoft.com/office/powerpoint/2010/main" val="3797602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208212" y="1600200"/>
            <a:ext cx="7772400" cy="4572000"/>
          </a:xfrm>
          <a:prstGeom prst="rect">
            <a:avLst/>
          </a:prstGeom>
          <a:solidFill>
            <a:schemeClr val="bg1"/>
          </a:solidFill>
          <a:effectLst/>
        </p:spPr>
        <p:txBody>
          <a:bodyPr vert="horz" lIns="121899" tIns="60949" rIns="121899" bIns="60949" rtlCol="0" anchor="b" anchorCtr="0">
            <a:noAutofit/>
          </a:bodyPr>
          <a:lstStyle>
            <a:lvl1pPr algn="ctr" defTabSz="1218987" rtl="0" eaLnBrk="1" latinLnBrk="0" hangingPunct="1">
              <a:lnSpc>
                <a:spcPct val="80000"/>
              </a:lnSpc>
              <a:spcBef>
                <a:spcPct val="0"/>
              </a:spcBef>
              <a:buNone/>
              <a:defRPr sz="4400" b="0" kern="1200" cap="all" baseline="0">
                <a:solidFill>
                  <a:schemeClr val="tx1"/>
                </a:solidFill>
                <a:effectLst/>
                <a:latin typeface="+mj-lt"/>
                <a:ea typeface="+mj-ea"/>
                <a:cs typeface="+mj-cs"/>
              </a:defRPr>
            </a:lvl1pPr>
          </a:lstStyle>
          <a:p>
            <a:endParaRPr lang="en-US" sz="3200" dirty="0"/>
          </a:p>
        </p:txBody>
      </p:sp>
      <p:sp>
        <p:nvSpPr>
          <p:cNvPr id="2" name="Title 1"/>
          <p:cNvSpPr>
            <a:spLocks noGrp="1"/>
          </p:cNvSpPr>
          <p:nvPr>
            <p:ph type="title"/>
          </p:nvPr>
        </p:nvSpPr>
        <p:spPr>
          <a:xfrm>
            <a:off x="0" y="422031"/>
            <a:ext cx="12188825" cy="644769"/>
          </a:xfrm>
          <a:solidFill>
            <a:schemeClr val="bg1"/>
          </a:solidFill>
        </p:spPr>
        <p:txBody>
          <a:bodyPr/>
          <a:lstStyle/>
          <a:p>
            <a:pPr algn="ctr"/>
            <a:r>
              <a:rPr lang="en-US" dirty="0" smtClean="0"/>
              <a:t>Bond Breakdown By Category</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9573" y="1981200"/>
            <a:ext cx="6809678" cy="3657600"/>
          </a:xfrm>
          <a:prstGeom prst="rect">
            <a:avLst/>
          </a:prstGeom>
        </p:spPr>
      </p:pic>
    </p:spTree>
    <p:extLst>
      <p:ext uri="{BB962C8B-B14F-4D97-AF65-F5344CB8AC3E}">
        <p14:creationId xmlns:p14="http://schemas.microsoft.com/office/powerpoint/2010/main" val="583794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0" y="762000"/>
            <a:ext cx="12188825" cy="838200"/>
          </a:xfrm>
          <a:solidFill>
            <a:schemeClr val="bg1"/>
          </a:solidFill>
        </p:spPr>
        <p:txBody>
          <a:bodyPr>
            <a:normAutofit fontScale="90000"/>
          </a:bodyPr>
          <a:lstStyle/>
          <a:p>
            <a:pPr algn="ctr">
              <a:lnSpc>
                <a:spcPct val="200000"/>
              </a:lnSpc>
            </a:pPr>
            <a:r>
              <a:rPr lang="en-US" dirty="0" smtClean="0"/>
              <a:t>Bond Question of the Week </a:t>
            </a:r>
            <a:endParaRPr lang="en-US" dirty="0"/>
          </a:p>
        </p:txBody>
      </p:sp>
      <p:sp>
        <p:nvSpPr>
          <p:cNvPr id="14" name="Content Placeholder 13"/>
          <p:cNvSpPr>
            <a:spLocks noGrp="1"/>
          </p:cNvSpPr>
          <p:nvPr>
            <p:ph idx="1"/>
          </p:nvPr>
        </p:nvSpPr>
        <p:spPr>
          <a:xfrm>
            <a:off x="379412" y="2057399"/>
            <a:ext cx="11430000" cy="4216401"/>
          </a:xfrm>
        </p:spPr>
        <p:txBody>
          <a:bodyPr/>
          <a:lstStyle/>
          <a:p>
            <a:pPr marL="0" indent="0">
              <a:buNone/>
            </a:pPr>
            <a:r>
              <a:rPr lang="en-US" sz="3200" b="1" dirty="0" smtClean="0">
                <a:solidFill>
                  <a:schemeClr val="bg1"/>
                </a:solidFill>
              </a:rPr>
              <a:t>Q.  </a:t>
            </a:r>
            <a:r>
              <a:rPr lang="en-US" b="1" dirty="0" smtClean="0"/>
              <a:t>WHAT ARE THE KEY INSTRUCTIONAL PROJECTS?</a:t>
            </a:r>
            <a:r>
              <a:rPr lang="en-US" b="1" dirty="0" smtClean="0">
                <a:solidFill>
                  <a:schemeClr val="bg1">
                    <a:lumMod val="95000"/>
                    <a:lumOff val="5000"/>
                  </a:schemeClr>
                </a:solidFill>
              </a:rPr>
              <a:t> </a:t>
            </a:r>
          </a:p>
          <a:p>
            <a:pPr marL="0" indent="0">
              <a:buNone/>
            </a:pPr>
            <a:r>
              <a:rPr lang="en-US" sz="3200" b="1" dirty="0" smtClean="0">
                <a:solidFill>
                  <a:schemeClr val="bg1"/>
                </a:solidFill>
              </a:rPr>
              <a:t>A. </a:t>
            </a:r>
            <a:r>
              <a:rPr lang="en-US" sz="2200" dirty="0" smtClean="0"/>
              <a:t>21</a:t>
            </a:r>
            <a:r>
              <a:rPr lang="en-US" sz="2200" baseline="30000" dirty="0" smtClean="0"/>
              <a:t>ST</a:t>
            </a:r>
            <a:r>
              <a:rPr lang="en-US" sz="2200" dirty="0" smtClean="0"/>
              <a:t> Century Learning Spaces are the key focus at all five North Shore Schools. Education today is vastly different than it was 20, 10, or even 5 years ago. Students now work and learn together with teachers acting as facilitators, instructing how to access, filter and use information. Today, learning spaces must allow and encourage all students no matter their learning style, to collaborate, communicate, create and think critically. </a:t>
            </a:r>
          </a:p>
          <a:p>
            <a:pPr marL="0" indent="0">
              <a:buNone/>
            </a:pPr>
            <a:r>
              <a:rPr lang="en-US" sz="2200" dirty="0" smtClean="0"/>
              <a:t>The next slides will highlight the specific bond projects at each of our schools. </a:t>
            </a:r>
            <a:endParaRPr lang="en-US" sz="2200" dirty="0"/>
          </a:p>
        </p:txBody>
      </p:sp>
    </p:spTree>
    <p:extLst>
      <p:ext uri="{BB962C8B-B14F-4D97-AF65-F5344CB8AC3E}">
        <p14:creationId xmlns:p14="http://schemas.microsoft.com/office/powerpoint/2010/main" val="728411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pPr algn="ctr"/>
            <a:r>
              <a:rPr lang="en-US" dirty="0"/>
              <a:t>Bond at a Glance</a:t>
            </a:r>
            <a:br>
              <a:rPr lang="en-US" dirty="0"/>
            </a:br>
            <a:endParaRPr lang="en-US" dirty="0"/>
          </a:p>
        </p:txBody>
      </p:sp>
      <p:pic>
        <p:nvPicPr>
          <p:cNvPr id="10"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6211" y="53776"/>
            <a:ext cx="4799757" cy="6804224"/>
          </a:xfrm>
        </p:spPr>
      </p:pic>
      <p:sp>
        <p:nvSpPr>
          <p:cNvPr id="9" name="Text Placeholder 8"/>
          <p:cNvSpPr>
            <a:spLocks noGrp="1"/>
          </p:cNvSpPr>
          <p:nvPr>
            <p:ph type="body" sz="half" idx="2"/>
          </p:nvPr>
        </p:nvSpPr>
        <p:spPr/>
        <p:txBody>
          <a:bodyPr>
            <a:normAutofit/>
          </a:bodyPr>
          <a:lstStyle/>
          <a:p>
            <a:pPr marL="457200" indent="-457200">
              <a:buFont typeface="Arial" panose="020B0604020202020204" pitchFamily="34" charset="0"/>
              <a:buChar char="•"/>
            </a:pPr>
            <a:r>
              <a:rPr lang="en-US" sz="3200" dirty="0" smtClean="0"/>
              <a:t>District-Wide Projects</a:t>
            </a:r>
          </a:p>
          <a:p>
            <a:pPr marL="457200" indent="-457200">
              <a:buFont typeface="Arial" panose="020B0604020202020204" pitchFamily="34" charset="0"/>
              <a:buChar char="•"/>
            </a:pPr>
            <a:r>
              <a:rPr lang="en-US" sz="3200" dirty="0" smtClean="0"/>
              <a:t>School Specific Projects</a:t>
            </a:r>
            <a:endParaRPr lang="en-US" sz="3200" dirty="0"/>
          </a:p>
        </p:txBody>
      </p:sp>
    </p:spTree>
    <p:extLst>
      <p:ext uri="{BB962C8B-B14F-4D97-AF65-F5344CB8AC3E}">
        <p14:creationId xmlns:p14="http://schemas.microsoft.com/office/powerpoint/2010/main" val="2684996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0" y="762000"/>
            <a:ext cx="12188825" cy="838200"/>
          </a:xfrm>
          <a:solidFill>
            <a:schemeClr val="bg1"/>
          </a:solidFill>
        </p:spPr>
        <p:txBody>
          <a:bodyPr>
            <a:normAutofit fontScale="90000"/>
          </a:bodyPr>
          <a:lstStyle/>
          <a:p>
            <a:pPr algn="ctr">
              <a:lnSpc>
                <a:spcPct val="200000"/>
              </a:lnSpc>
            </a:pPr>
            <a:r>
              <a:rPr lang="en-US" dirty="0" smtClean="0"/>
              <a:t>Bond Question of the Week </a:t>
            </a:r>
            <a:endParaRPr lang="en-US" dirty="0"/>
          </a:p>
        </p:txBody>
      </p:sp>
      <p:sp>
        <p:nvSpPr>
          <p:cNvPr id="14" name="Content Placeholder 13"/>
          <p:cNvSpPr>
            <a:spLocks noGrp="1"/>
          </p:cNvSpPr>
          <p:nvPr>
            <p:ph idx="1"/>
          </p:nvPr>
        </p:nvSpPr>
        <p:spPr>
          <a:xfrm>
            <a:off x="227012" y="2057399"/>
            <a:ext cx="11430000" cy="4216401"/>
          </a:xfrm>
        </p:spPr>
        <p:txBody>
          <a:bodyPr>
            <a:normAutofit fontScale="40000" lnSpcReduction="20000"/>
          </a:bodyPr>
          <a:lstStyle/>
          <a:p>
            <a:pPr marL="0" indent="0">
              <a:buNone/>
            </a:pPr>
            <a:r>
              <a:rPr lang="en-US" sz="8000" b="1" dirty="0" smtClean="0">
                <a:solidFill>
                  <a:schemeClr val="bg1"/>
                </a:solidFill>
              </a:rPr>
              <a:t>Q. </a:t>
            </a:r>
            <a:r>
              <a:rPr lang="en-US" sz="8000" b="1" dirty="0" smtClean="0"/>
              <a:t> </a:t>
            </a:r>
            <a:r>
              <a:rPr lang="en-US" sz="5500" b="1" dirty="0" smtClean="0"/>
              <a:t>"</a:t>
            </a:r>
            <a:r>
              <a:rPr lang="en-US" sz="5500" b="1" dirty="0"/>
              <a:t>I'm all for safety and security, Dr. G., but it is also so important to me that my child's school be accessible and welcoming. What are your plans to make this happen</a:t>
            </a:r>
            <a:r>
              <a:rPr lang="en-US" sz="5500" b="1" dirty="0" smtClean="0"/>
              <a:t>?"</a:t>
            </a:r>
          </a:p>
          <a:p>
            <a:pPr marL="0" indent="0">
              <a:buNone/>
            </a:pPr>
            <a:endParaRPr lang="en-US" sz="5500" dirty="0"/>
          </a:p>
          <a:p>
            <a:pPr marL="0" indent="0">
              <a:buNone/>
            </a:pPr>
            <a:r>
              <a:rPr lang="en-US" sz="8000" b="1" dirty="0">
                <a:solidFill>
                  <a:schemeClr val="bg1"/>
                </a:solidFill>
              </a:rPr>
              <a:t>A. </a:t>
            </a:r>
            <a:r>
              <a:rPr lang="en-US" sz="5500" dirty="0" smtClean="0"/>
              <a:t>This </a:t>
            </a:r>
            <a:r>
              <a:rPr lang="en-US" sz="5500" dirty="0"/>
              <a:t>is such an important question and has always been at the forefront of our planning. The best security measures are noticeable without interfering with the general operations of the facility. We have set out to achieve that goal. Each school will have a secure entrance vestibule included in the primary design. They will be staffed by the existing security staff who not only greet our students upon entry but know them and their families by name. Those personal connections are what make our schools special and the objective of the secure entrance vestibule will be designed to vet visitors to our schools before they are given access.  </a:t>
            </a:r>
          </a:p>
          <a:p>
            <a:pPr marL="0" indent="0">
              <a:buNone/>
            </a:pPr>
            <a:r>
              <a:rPr lang="en-US" sz="5500" dirty="0"/>
              <a:t>We will also be building upon and expanding our existing video surveillance system enhancements, intrusion alarm and card access system upgrades, and door replacements across the District</a:t>
            </a:r>
            <a:r>
              <a:rPr lang="en-US" sz="5500" dirty="0" smtClean="0"/>
              <a:t>.</a:t>
            </a:r>
            <a:endParaRPr lang="en-US" sz="5500" dirty="0"/>
          </a:p>
        </p:txBody>
      </p:sp>
    </p:spTree>
    <p:extLst>
      <p:ext uri="{BB962C8B-B14F-4D97-AF65-F5344CB8AC3E}">
        <p14:creationId xmlns:p14="http://schemas.microsoft.com/office/powerpoint/2010/main" val="1795219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TF02804895.potx" id="{50B211C3-0308-4A23-B662-EA2AE6F4DF70}" vid="{1581190B-70AB-4E5E-B6DA-D42AF0078983}"/>
    </a:ext>
  </a:extLst>
</a:theme>
</file>

<file path=ppt/theme/theme2.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Red radial lines presentation (widescreen)</Template>
  <TotalTime>240</TotalTime>
  <Words>549</Words>
  <Application>Microsoft Office PowerPoint</Application>
  <PresentationFormat>Custom</PresentationFormat>
  <Paragraphs>65</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Cambria</vt:lpstr>
      <vt:lpstr>Red Radial 16x9</vt:lpstr>
      <vt:lpstr> North Shore Central School District Bond Referendum December 10, 2019</vt:lpstr>
      <vt:lpstr>Bond Question of the Week </vt:lpstr>
      <vt:lpstr>A tax neutral plan</vt:lpstr>
      <vt:lpstr>A tax neutral plan</vt:lpstr>
      <vt:lpstr>2019 Bond Proposal </vt:lpstr>
      <vt:lpstr>Bond Breakdown By Category</vt:lpstr>
      <vt:lpstr>Bond Question of the Week </vt:lpstr>
      <vt:lpstr>Bond at a Glance </vt:lpstr>
      <vt:lpstr>Bond Question of the Week </vt:lpstr>
      <vt:lpstr>What happens if the bond doesn’t pass</vt:lpstr>
      <vt:lpstr>North shore High school</vt:lpstr>
      <vt:lpstr>North shore Middle school</vt:lpstr>
      <vt:lpstr>Glen head school</vt:lpstr>
      <vt:lpstr>Glenwood landing school</vt:lpstr>
      <vt:lpstr>Sea cliff school</vt:lpstr>
      <vt:lpstr>Remember to vote!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BOND PRESENTATION</dc:title>
  <dc:creator>Newman, Shelly</dc:creator>
  <cp:lastModifiedBy>Newman, Shelly</cp:lastModifiedBy>
  <cp:revision>59</cp:revision>
  <cp:lastPrinted>2019-11-13T23:11:50Z</cp:lastPrinted>
  <dcterms:created xsi:type="dcterms:W3CDTF">2019-11-12T20:13:20Z</dcterms:created>
  <dcterms:modified xsi:type="dcterms:W3CDTF">2019-11-14T15:44:25Z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